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56" r:id="rId6"/>
    <p:sldId id="1448" r:id="rId7"/>
    <p:sldId id="281" r:id="rId8"/>
    <p:sldId id="282" r:id="rId9"/>
    <p:sldId id="286" r:id="rId10"/>
    <p:sldId id="291" r:id="rId11"/>
    <p:sldId id="1445" r:id="rId12"/>
    <p:sldId id="1449" r:id="rId13"/>
    <p:sldId id="285" r:id="rId14"/>
    <p:sldId id="1446" r:id="rId15"/>
    <p:sldId id="1444" r:id="rId16"/>
    <p:sldId id="1434" r:id="rId17"/>
    <p:sldId id="1451" r:id="rId18"/>
    <p:sldId id="287" r:id="rId19"/>
    <p:sldId id="288" r:id="rId20"/>
    <p:sldId id="289" r:id="rId21"/>
    <p:sldId id="292" r:id="rId22"/>
    <p:sldId id="265" r:id="rId23"/>
    <p:sldId id="295" r:id="rId24"/>
    <p:sldId id="293" r:id="rId25"/>
    <p:sldId id="294" r:id="rId26"/>
    <p:sldId id="296" r:id="rId27"/>
    <p:sldId id="269" r:id="rId28"/>
    <p:sldId id="284" r:id="rId29"/>
    <p:sldId id="1450" r:id="rId30"/>
    <p:sldId id="279" r:id="rId31"/>
    <p:sldId id="266"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C9888-2322-406F-8E0E-1487B7F099EC}" v="3" dt="2023-11-22T12:21:59.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7"/>
    <p:restoredTop sz="94780"/>
  </p:normalViewPr>
  <p:slideViewPr>
    <p:cSldViewPr snapToGrid="0">
      <p:cViewPr varScale="1">
        <p:scale>
          <a:sx n="81" d="100"/>
          <a:sy n="81"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D8E48-405F-774F-8757-47D45B300834}" type="datetimeFigureOut">
              <a:rPr lang="sv-SE" smtClean="0"/>
              <a:t>2023-11-22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92B4E-400C-DA45-8AD4-3377EEC48D72}" type="slidenum">
              <a:rPr lang="sv-SE" smtClean="0"/>
              <a:t>‹#›</a:t>
            </a:fld>
            <a:endParaRPr lang="sv-SE"/>
          </a:p>
        </p:txBody>
      </p:sp>
    </p:spTree>
    <p:extLst>
      <p:ext uri="{BB962C8B-B14F-4D97-AF65-F5344CB8AC3E}">
        <p14:creationId xmlns:p14="http://schemas.microsoft.com/office/powerpoint/2010/main" val="103548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hände?</a:t>
            </a:r>
            <a:br>
              <a:rPr lang="sv-SE" dirty="0"/>
            </a:br>
            <a:br>
              <a:rPr lang="sv-SE" dirty="0"/>
            </a:br>
            <a:r>
              <a:rPr lang="sv-SE" dirty="0"/>
              <a:t>Min bild?</a:t>
            </a:r>
            <a:br>
              <a:rPr lang="sv-SE" dirty="0"/>
            </a:br>
            <a:br>
              <a:rPr lang="sv-SE" dirty="0"/>
            </a:br>
            <a:r>
              <a:rPr lang="sv-SE" dirty="0"/>
              <a:t>Vad kan ni förvänta er av mig?</a:t>
            </a:r>
          </a:p>
        </p:txBody>
      </p:sp>
      <p:sp>
        <p:nvSpPr>
          <p:cNvPr id="4" name="Platshållare för bildnummer 3"/>
          <p:cNvSpPr>
            <a:spLocks noGrp="1"/>
          </p:cNvSpPr>
          <p:nvPr>
            <p:ph type="sldNum" sz="quarter" idx="5"/>
          </p:nvPr>
        </p:nvSpPr>
        <p:spPr/>
        <p:txBody>
          <a:bodyPr/>
          <a:lstStyle/>
          <a:p>
            <a:fld id="{01992B4E-400C-DA45-8AD4-3377EEC48D72}" type="slidenum">
              <a:rPr lang="sv-SE" smtClean="0"/>
              <a:t>5</a:t>
            </a:fld>
            <a:endParaRPr lang="sv-SE"/>
          </a:p>
        </p:txBody>
      </p:sp>
    </p:spTree>
    <p:extLst>
      <p:ext uri="{BB962C8B-B14F-4D97-AF65-F5344CB8AC3E}">
        <p14:creationId xmlns:p14="http://schemas.microsoft.com/office/powerpoint/2010/main" val="104828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Från (trygghetsskapande) teknik till digitalisering</a:t>
            </a:r>
          </a:p>
          <a:p>
            <a:endParaRPr lang="sv-SE" dirty="0"/>
          </a:p>
        </p:txBody>
      </p:sp>
      <p:sp>
        <p:nvSpPr>
          <p:cNvPr id="4" name="Platshållare för bildnummer 3"/>
          <p:cNvSpPr>
            <a:spLocks noGrp="1"/>
          </p:cNvSpPr>
          <p:nvPr>
            <p:ph type="sldNum" sz="quarter" idx="5"/>
          </p:nvPr>
        </p:nvSpPr>
        <p:spPr/>
        <p:txBody>
          <a:bodyPr/>
          <a:lstStyle/>
          <a:p>
            <a:fld id="{92B72542-804D-5E4E-B439-6FB511E6AE42}" type="slidenum">
              <a:rPr lang="sv-SE" smtClean="0"/>
              <a:t>10</a:t>
            </a:fld>
            <a:endParaRPr lang="sv-SE"/>
          </a:p>
        </p:txBody>
      </p:sp>
    </p:spTree>
    <p:extLst>
      <p:ext uri="{BB962C8B-B14F-4D97-AF65-F5344CB8AC3E}">
        <p14:creationId xmlns:p14="http://schemas.microsoft.com/office/powerpoint/2010/main" val="270833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2B72542-804D-5E4E-B439-6FB511E6AE42}" type="slidenum">
              <a:rPr lang="sv-SE" smtClean="0"/>
              <a:t>11</a:t>
            </a:fld>
            <a:endParaRPr lang="sv-SE"/>
          </a:p>
        </p:txBody>
      </p:sp>
    </p:spTree>
    <p:extLst>
      <p:ext uri="{BB962C8B-B14F-4D97-AF65-F5344CB8AC3E}">
        <p14:creationId xmlns:p14="http://schemas.microsoft.com/office/powerpoint/2010/main" val="270833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Proaktiv hälsa</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Samhällsengagemang förväntan Volontärskap</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Digitalisering – trygghetsskapande teknik</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Kompetensförsörjning Attraktiv arbetsgivare</a:t>
            </a:r>
          </a:p>
          <a:p>
            <a:endParaRPr lang="sv-SE" dirty="0"/>
          </a:p>
        </p:txBody>
      </p:sp>
      <p:sp>
        <p:nvSpPr>
          <p:cNvPr id="4" name="Platshållare för bildnummer 3"/>
          <p:cNvSpPr>
            <a:spLocks noGrp="1"/>
          </p:cNvSpPr>
          <p:nvPr>
            <p:ph type="sldNum" sz="quarter" idx="5"/>
          </p:nvPr>
        </p:nvSpPr>
        <p:spPr/>
        <p:txBody>
          <a:bodyPr/>
          <a:lstStyle/>
          <a:p>
            <a:fld id="{01992B4E-400C-DA45-8AD4-3377EEC48D72}" type="slidenum">
              <a:rPr lang="sv-SE" smtClean="0"/>
              <a:t>14</a:t>
            </a:fld>
            <a:endParaRPr lang="sv-SE"/>
          </a:p>
        </p:txBody>
      </p:sp>
    </p:spTree>
    <p:extLst>
      <p:ext uri="{BB962C8B-B14F-4D97-AF65-F5344CB8AC3E}">
        <p14:creationId xmlns:p14="http://schemas.microsoft.com/office/powerpoint/2010/main" val="24826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5"/>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7936476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8595489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98029462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0068028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16800454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2383931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solidFill>
                  <a:srgbClr val="B21F74"/>
                </a:solidFill>
                <a:latin typeface="Lato Regular"/>
                <a:ea typeface="Lato Regular"/>
                <a:cs typeface="Lato Regular"/>
                <a:sym typeface="Lato Regular"/>
              </a:defRPr>
            </a:lvl1pPr>
          </a:lstStyle>
          <a:p>
            <a:r>
              <a:t>Section Title</a:t>
            </a:r>
          </a:p>
        </p:txBody>
      </p:sp>
      <p:sp>
        <p:nvSpPr>
          <p:cNvPr id="72"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67008885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4875728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99709846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8896120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1937955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41415569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26097375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spTree>
    <p:extLst>
      <p:ext uri="{BB962C8B-B14F-4D97-AF65-F5344CB8AC3E}">
        <p14:creationId xmlns:p14="http://schemas.microsoft.com/office/powerpoint/2010/main" val="376657380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92961189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pic>
        <p:nvPicPr>
          <p:cNvPr id="149" name="Bildobjekt 2" descr="Bildobjekt 2"/>
          <p:cNvPicPr>
            <a:picLocks noChangeAspect="1"/>
          </p:cNvPicPr>
          <p:nvPr/>
        </p:nvPicPr>
        <p:blipFill>
          <a:blip r:embed="rId2"/>
          <a:srcRect r="96450"/>
          <a:stretch>
            <a:fillRect/>
          </a:stretch>
        </p:blipFill>
        <p:spPr>
          <a:xfrm>
            <a:off x="1" y="0"/>
            <a:ext cx="432741" cy="6858000"/>
          </a:xfrm>
          <a:prstGeom prst="rect">
            <a:avLst/>
          </a:prstGeom>
          <a:ln w="12700">
            <a:miter lim="400000"/>
          </a:ln>
        </p:spPr>
      </p:pic>
      <p:sp>
        <p:nvSpPr>
          <p:cNvPr id="150" name="Title Text"/>
          <p:cNvSpPr txBox="1">
            <a:spLocks noGrp="1"/>
          </p:cNvSpPr>
          <p:nvPr>
            <p:ph type="title"/>
          </p:nvPr>
        </p:nvSpPr>
        <p:spPr>
          <a:xfrm>
            <a:off x="0" y="0"/>
            <a:ext cx="1271" cy="1271"/>
          </a:xfrm>
          <a:prstGeom prst="rect">
            <a:avLst/>
          </a:prstGeom>
        </p:spPr>
        <p:txBody>
          <a:bodyPr lIns="91439" tIns="91439" rIns="91439" bIns="91439"/>
          <a:lstStyle>
            <a:lvl1pPr defTabSz="914270">
              <a:lnSpc>
                <a:spcPct val="90000"/>
              </a:lnSpc>
              <a:defRPr sz="4400" b="0" spc="0">
                <a:latin typeface="Calibri Light"/>
                <a:ea typeface="Calibri Light"/>
                <a:cs typeface="Calibri Light"/>
                <a:sym typeface="Calibri Light"/>
              </a:defRPr>
            </a:lvl1pPr>
          </a:lstStyle>
          <a:p>
            <a:r>
              <a:t>Title Text</a:t>
            </a:r>
          </a:p>
        </p:txBody>
      </p:sp>
      <p:sp>
        <p:nvSpPr>
          <p:cNvPr id="151" name="Body Level One…"/>
          <p:cNvSpPr txBox="1">
            <a:spLocks noGrp="1"/>
          </p:cNvSpPr>
          <p:nvPr>
            <p:ph type="body" sz="quarter" idx="1"/>
          </p:nvPr>
        </p:nvSpPr>
        <p:spPr>
          <a:xfrm>
            <a:off x="0" y="0"/>
            <a:ext cx="1271" cy="1271"/>
          </a:xfrm>
          <a:prstGeom prst="rect">
            <a:avLst/>
          </a:prstGeom>
        </p:spPr>
        <p:txBody>
          <a:bodyPr lIns="91439" tIns="91439" rIns="91439" bIns="91439"/>
          <a:lstStyle>
            <a:lvl1pPr marL="228569" indent="-228569" defTabSz="914270">
              <a:spcBef>
                <a:spcPts val="1000"/>
              </a:spcBef>
              <a:buSzPct val="100000"/>
              <a:buFont typeface="Arial"/>
              <a:defRPr sz="2800">
                <a:latin typeface="Calibri"/>
                <a:ea typeface="Calibri"/>
                <a:cs typeface="Calibri"/>
                <a:sym typeface="Calibri"/>
              </a:defRPr>
            </a:lvl1pPr>
            <a:lvl2pPr marL="506825" indent="-278258" defTabSz="914270">
              <a:spcBef>
                <a:spcPts val="1000"/>
              </a:spcBef>
              <a:buSzPct val="100000"/>
              <a:buFont typeface="Arial"/>
              <a:defRPr sz="2800">
                <a:latin typeface="Calibri"/>
                <a:ea typeface="Calibri"/>
                <a:cs typeface="Calibri"/>
                <a:sym typeface="Calibri"/>
              </a:defRPr>
            </a:lvl2pPr>
            <a:lvl3pPr marL="793973" indent="-336839" defTabSz="914270">
              <a:spcBef>
                <a:spcPts val="1000"/>
              </a:spcBef>
              <a:buSzPct val="100000"/>
              <a:buFont typeface="Arial"/>
              <a:defRPr sz="2800">
                <a:latin typeface="Calibri"/>
                <a:ea typeface="Calibri"/>
                <a:cs typeface="Calibri"/>
                <a:sym typeface="Calibri"/>
              </a:defRPr>
            </a:lvl3pPr>
            <a:lvl4pPr marL="1062169" indent="-376467" defTabSz="914270">
              <a:spcBef>
                <a:spcPts val="1000"/>
              </a:spcBef>
              <a:buSzPct val="100000"/>
              <a:buFont typeface="Arial"/>
              <a:defRPr sz="2800">
                <a:latin typeface="Calibri"/>
                <a:ea typeface="Calibri"/>
                <a:cs typeface="Calibri"/>
                <a:sym typeface="Calibri"/>
              </a:defRPr>
            </a:lvl4pPr>
            <a:lvl5pPr marL="1290736" indent="-376467" defTabSz="914270">
              <a:spcBef>
                <a:spcPts val="1000"/>
              </a:spcBef>
              <a:buSzPct val="100000"/>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a:spLocks noGrp="1"/>
          </p:cNvSpPr>
          <p:nvPr>
            <p:ph type="sldNum" sz="quarter" idx="2"/>
          </p:nvPr>
        </p:nvSpPr>
        <p:spPr>
          <a:xfrm>
            <a:off x="0" y="0"/>
            <a:ext cx="457174" cy="461663"/>
          </a:xfrm>
          <a:prstGeom prst="rect">
            <a:avLst/>
          </a:prstGeom>
        </p:spPr>
        <p:txBody>
          <a:bodyPr lIns="91439" tIns="91439" rIns="91439" bIns="91439" anchor="t"/>
          <a:lstStyle>
            <a:lvl1pPr algn="l" defTabSz="914400">
              <a:defRPr sz="1800">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50977365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pic>
        <p:nvPicPr>
          <p:cNvPr id="159" name="Bildobjekt 2" descr="Bildobjekt 2"/>
          <p:cNvPicPr>
            <a:picLocks noChangeAspect="1"/>
          </p:cNvPicPr>
          <p:nvPr/>
        </p:nvPicPr>
        <p:blipFill>
          <a:blip r:embed="rId2"/>
          <a:srcRect r="96450"/>
          <a:stretch>
            <a:fillRect/>
          </a:stretch>
        </p:blipFill>
        <p:spPr>
          <a:xfrm>
            <a:off x="1" y="0"/>
            <a:ext cx="432741" cy="6858000"/>
          </a:xfrm>
          <a:prstGeom prst="rect">
            <a:avLst/>
          </a:prstGeom>
          <a:ln w="12700">
            <a:miter lim="400000"/>
          </a:ln>
        </p:spPr>
      </p:pic>
      <p:sp>
        <p:nvSpPr>
          <p:cNvPr id="160" name="Slide Number"/>
          <p:cNvSpPr txBox="1">
            <a:spLocks noGrp="1"/>
          </p:cNvSpPr>
          <p:nvPr>
            <p:ph type="sldNum" sz="quarter" idx="2"/>
          </p:nvPr>
        </p:nvSpPr>
        <p:spPr>
          <a:xfrm>
            <a:off x="0" y="0"/>
            <a:ext cx="457174" cy="461663"/>
          </a:xfrm>
          <a:prstGeom prst="rect">
            <a:avLst/>
          </a:prstGeom>
        </p:spPr>
        <p:txBody>
          <a:bodyPr lIns="91439" tIns="91439" rIns="91439" bIns="91439" anchor="t"/>
          <a:lstStyle>
            <a:lvl1pPr algn="l" defTabSz="914400">
              <a:defRPr sz="1800">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372175219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Rubrik och innehål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838200" y="365125"/>
            <a:ext cx="10515600" cy="1325563"/>
          </a:xfrm>
          <a:prstGeom prst="rect">
            <a:avLst/>
          </a:prstGeom>
        </p:spPr>
        <p:txBody>
          <a:bodyPr lIns="91439" tIns="91439" rIns="91439" bIns="91439" anchor="ctr"/>
          <a:lstStyle>
            <a:lvl1pPr defTabSz="914377">
              <a:lnSpc>
                <a:spcPct val="90000"/>
              </a:lnSpc>
              <a:defRPr sz="4400" b="0" spc="0">
                <a:latin typeface="Calibri Light"/>
                <a:ea typeface="Calibri Light"/>
                <a:cs typeface="Calibri Light"/>
                <a:sym typeface="Calibri Light"/>
              </a:defRPr>
            </a:lvl1pPr>
          </a:lstStyle>
          <a:p>
            <a:r>
              <a:t>Title Text</a:t>
            </a:r>
          </a:p>
        </p:txBody>
      </p:sp>
      <p:sp>
        <p:nvSpPr>
          <p:cNvPr id="168" name="Body Level One…"/>
          <p:cNvSpPr txBox="1">
            <a:spLocks noGrp="1"/>
          </p:cNvSpPr>
          <p:nvPr>
            <p:ph type="body" idx="1"/>
          </p:nvPr>
        </p:nvSpPr>
        <p:spPr>
          <a:xfrm>
            <a:off x="838200" y="1825625"/>
            <a:ext cx="10515600" cy="4351340"/>
          </a:xfrm>
          <a:prstGeom prst="rect">
            <a:avLst/>
          </a:prstGeom>
        </p:spPr>
        <p:txBody>
          <a:bodyPr lIns="91439" tIns="91439" rIns="91439" bIns="91439"/>
          <a:lstStyle>
            <a:lvl1pPr marL="228594" indent="-228594" defTabSz="914377">
              <a:spcBef>
                <a:spcPts val="1000"/>
              </a:spcBef>
              <a:buSzPct val="100000"/>
              <a:buFont typeface="Arial"/>
              <a:defRPr sz="2800">
                <a:latin typeface="Calibri"/>
                <a:ea typeface="Calibri"/>
                <a:cs typeface="Calibri"/>
                <a:sym typeface="Calibri"/>
              </a:defRPr>
            </a:lvl1pPr>
            <a:lvl2pPr marL="495288" indent="-266693" defTabSz="914377">
              <a:spcBef>
                <a:spcPts val="1000"/>
              </a:spcBef>
              <a:buSzPct val="100000"/>
              <a:buFont typeface="Arial"/>
              <a:defRPr sz="2800">
                <a:latin typeface="Calibri"/>
                <a:ea typeface="Calibri"/>
                <a:cs typeface="Calibri"/>
                <a:sym typeface="Calibri"/>
              </a:defRPr>
            </a:lvl2pPr>
            <a:lvl3pPr marL="777220" indent="-320032" defTabSz="914377">
              <a:spcBef>
                <a:spcPts val="1000"/>
              </a:spcBef>
              <a:buSzPct val="100000"/>
              <a:buFont typeface="Arial"/>
              <a:defRPr sz="2800">
                <a:latin typeface="Calibri"/>
                <a:ea typeface="Calibri"/>
                <a:cs typeface="Calibri"/>
                <a:sym typeface="Calibri"/>
              </a:defRPr>
            </a:lvl3pPr>
            <a:lvl4pPr marL="1041374" indent="-355591" defTabSz="914377">
              <a:spcBef>
                <a:spcPts val="1000"/>
              </a:spcBef>
              <a:buSzPct val="100000"/>
              <a:buFont typeface="Arial"/>
              <a:defRPr sz="2800">
                <a:latin typeface="Calibri"/>
                <a:ea typeface="Calibri"/>
                <a:cs typeface="Calibri"/>
                <a:sym typeface="Calibri"/>
              </a:defRPr>
            </a:lvl4pPr>
            <a:lvl5pPr marL="1269968" indent="-355591" defTabSz="914377">
              <a:spcBef>
                <a:spcPts val="1000"/>
              </a:spcBef>
              <a:buSzPct val="100000"/>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9" name="Slide Number"/>
          <p:cNvSpPr txBox="1">
            <a:spLocks noGrp="1"/>
          </p:cNvSpPr>
          <p:nvPr>
            <p:ph type="sldNum" sz="quarter" idx="2"/>
          </p:nvPr>
        </p:nvSpPr>
        <p:spPr>
          <a:xfrm>
            <a:off x="10986393" y="6354250"/>
            <a:ext cx="367407"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184307092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_Rubrik och innehål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Title Text"/>
          <p:cNvSpPr txBox="1">
            <a:spLocks noGrp="1"/>
          </p:cNvSpPr>
          <p:nvPr>
            <p:ph type="title"/>
          </p:nvPr>
        </p:nvSpPr>
        <p:spPr>
          <a:xfrm>
            <a:off x="609600" y="274639"/>
            <a:ext cx="10972800" cy="1143001"/>
          </a:xfrm>
          <a:prstGeom prst="rect">
            <a:avLst/>
          </a:prstGeom>
        </p:spPr>
        <p:txBody>
          <a:bodyPr lIns="91439" tIns="91439" rIns="91439" bIns="91439" anchor="ctr"/>
          <a:lstStyle>
            <a:lvl1pPr algn="ctr" defTabSz="1219170">
              <a:lnSpc>
                <a:spcPct val="100000"/>
              </a:lnSpc>
              <a:defRPr sz="5800" b="0" spc="0">
                <a:latin typeface="Calibri"/>
                <a:ea typeface="Calibri"/>
                <a:cs typeface="Calibri"/>
                <a:sym typeface="Calibri"/>
              </a:defRPr>
            </a:lvl1pPr>
          </a:lstStyle>
          <a:p>
            <a:r>
              <a:t>Title Text</a:t>
            </a:r>
          </a:p>
        </p:txBody>
      </p:sp>
      <p:sp>
        <p:nvSpPr>
          <p:cNvPr id="177" name="Body Level One…"/>
          <p:cNvSpPr txBox="1">
            <a:spLocks noGrp="1"/>
          </p:cNvSpPr>
          <p:nvPr>
            <p:ph type="body" idx="1"/>
          </p:nvPr>
        </p:nvSpPr>
        <p:spPr>
          <a:xfrm>
            <a:off x="609600" y="1600201"/>
            <a:ext cx="10972800" cy="4525964"/>
          </a:xfrm>
          <a:prstGeom prst="rect">
            <a:avLst/>
          </a:prstGeom>
        </p:spPr>
        <p:txBody>
          <a:bodyPr lIns="91439" tIns="91439" rIns="91439" bIns="91439"/>
          <a:lstStyle>
            <a:lvl1pPr marL="457189" indent="-457189" defTabSz="1219170">
              <a:lnSpc>
                <a:spcPct val="100000"/>
              </a:lnSpc>
              <a:spcBef>
                <a:spcPts val="1000"/>
              </a:spcBef>
              <a:buSzPct val="100000"/>
              <a:buFont typeface="Arial"/>
              <a:defRPr sz="4200">
                <a:latin typeface="Calibri"/>
                <a:ea typeface="Calibri"/>
                <a:cs typeface="Calibri"/>
                <a:sym typeface="Calibri"/>
              </a:defRPr>
            </a:lvl1pPr>
            <a:lvl2pPr marL="737268" indent="-432475" defTabSz="1219170">
              <a:lnSpc>
                <a:spcPct val="100000"/>
              </a:lnSpc>
              <a:spcBef>
                <a:spcPts val="1000"/>
              </a:spcBef>
              <a:buSzPct val="100000"/>
              <a:buFont typeface="Arial"/>
              <a:buChar char="–"/>
              <a:defRPr sz="4200">
                <a:latin typeface="Calibri"/>
                <a:ea typeface="Calibri"/>
                <a:cs typeface="Calibri"/>
                <a:sym typeface="Calibri"/>
              </a:defRPr>
            </a:lvl2pPr>
            <a:lvl3pPr marL="1009625" indent="-400040" defTabSz="1219170">
              <a:lnSpc>
                <a:spcPct val="100000"/>
              </a:lnSpc>
              <a:spcBef>
                <a:spcPts val="1000"/>
              </a:spcBef>
              <a:buSzPct val="100000"/>
              <a:buFont typeface="Arial"/>
              <a:defRPr sz="4200">
                <a:latin typeface="Calibri"/>
                <a:ea typeface="Calibri"/>
                <a:cs typeface="Calibri"/>
                <a:sym typeface="Calibri"/>
              </a:defRPr>
            </a:lvl3pPr>
            <a:lvl4pPr marL="1406734" indent="-492356" defTabSz="1219170">
              <a:lnSpc>
                <a:spcPct val="100000"/>
              </a:lnSpc>
              <a:spcBef>
                <a:spcPts val="1000"/>
              </a:spcBef>
              <a:buSzPct val="100000"/>
              <a:buFont typeface="Arial"/>
              <a:buChar char="–"/>
              <a:defRPr sz="4200">
                <a:latin typeface="Calibri"/>
                <a:ea typeface="Calibri"/>
                <a:cs typeface="Calibri"/>
                <a:sym typeface="Calibri"/>
              </a:defRPr>
            </a:lvl4pPr>
            <a:lvl5pPr marL="1711526" indent="-492356" defTabSz="1219170">
              <a:lnSpc>
                <a:spcPct val="100000"/>
              </a:lnSpc>
              <a:spcBef>
                <a:spcPts val="1000"/>
              </a:spcBef>
              <a:buSzPct val="100000"/>
              <a:buFont typeface="Arial"/>
              <a:buChar char="»"/>
              <a:defRPr sz="4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8" name="Slide Number"/>
          <p:cNvSpPr txBox="1">
            <a:spLocks noGrp="1"/>
          </p:cNvSpPr>
          <p:nvPr>
            <p:ph type="sldNum" sz="quarter" idx="2"/>
          </p:nvPr>
        </p:nvSpPr>
        <p:spPr>
          <a:xfrm>
            <a:off x="11157287" y="6323472"/>
            <a:ext cx="425114" cy="430885"/>
          </a:xfrm>
          <a:prstGeom prst="rect">
            <a:avLst/>
          </a:prstGeom>
        </p:spPr>
        <p:txBody>
          <a:bodyPr lIns="91439" tIns="91439" rIns="91439" bIns="91439" anchor="ctr"/>
          <a:lstStyle>
            <a:lvl1pPr algn="r" defTabSz="914400">
              <a:defRPr sz="1600">
                <a:solidFill>
                  <a:srgbClr val="888888"/>
                </a:solidFill>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112937048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ext utan punktuppställning">
    <p:spTree>
      <p:nvGrpSpPr>
        <p:cNvPr id="1" name=""/>
        <p:cNvGrpSpPr/>
        <p:nvPr/>
      </p:nvGrpSpPr>
      <p:grpSpPr>
        <a:xfrm>
          <a:off x="0" y="0"/>
          <a:ext cx="0" cy="0"/>
          <a:chOff x="0" y="0"/>
          <a:chExt cx="0" cy="0"/>
        </a:xfrm>
      </p:grpSpPr>
      <p:pic>
        <p:nvPicPr>
          <p:cNvPr id="185" name="Bildobjekt 2" descr="Bildobjekt 2"/>
          <p:cNvPicPr>
            <a:picLocks noChangeAspect="1"/>
          </p:cNvPicPr>
          <p:nvPr/>
        </p:nvPicPr>
        <p:blipFill>
          <a:blip r:embed="rId2"/>
          <a:srcRect r="96450"/>
          <a:stretch>
            <a:fillRect/>
          </a:stretch>
        </p:blipFill>
        <p:spPr>
          <a:xfrm>
            <a:off x="1" y="0"/>
            <a:ext cx="432741" cy="6858000"/>
          </a:xfrm>
          <a:prstGeom prst="rect">
            <a:avLst/>
          </a:prstGeom>
          <a:ln w="12700">
            <a:miter lim="400000"/>
          </a:ln>
        </p:spPr>
      </p:pic>
      <p:sp>
        <p:nvSpPr>
          <p:cNvPr id="186" name="Rektangel 5"/>
          <p:cNvSpPr/>
          <p:nvPr/>
        </p:nvSpPr>
        <p:spPr>
          <a:xfrm>
            <a:off x="374362" y="0"/>
            <a:ext cx="11817640" cy="6857194"/>
          </a:xfrm>
          <a:prstGeom prst="rect">
            <a:avLst/>
          </a:prstGeom>
          <a:solidFill>
            <a:srgbClr val="FFFFFF"/>
          </a:solidFill>
          <a:ln w="12700">
            <a:miter lim="400000"/>
          </a:ln>
        </p:spPr>
        <p:txBody>
          <a:bodyPr tIns="45720" bIns="45720" anchor="ctr"/>
          <a:lstStyle/>
          <a:p>
            <a:pPr defTabSz="914377">
              <a:defRPr sz="3600">
                <a:solidFill>
                  <a:srgbClr val="FFFFFF"/>
                </a:solidFill>
                <a:latin typeface="Calibri"/>
                <a:ea typeface="Calibri"/>
                <a:cs typeface="Calibri"/>
                <a:sym typeface="Calibri"/>
              </a:defRPr>
            </a:pPr>
            <a:endParaRPr sz="1800"/>
          </a:p>
        </p:txBody>
      </p:sp>
      <p:pic>
        <p:nvPicPr>
          <p:cNvPr id="187" name="Bildobjekt 7" descr="Bildobjekt 7"/>
          <p:cNvPicPr>
            <a:picLocks noChangeAspect="1"/>
          </p:cNvPicPr>
          <p:nvPr/>
        </p:nvPicPr>
        <p:blipFill>
          <a:blip r:embed="rId3"/>
          <a:srcRect l="2968" t="27471" r="2792" b="3575"/>
          <a:stretch>
            <a:fillRect/>
          </a:stretch>
        </p:blipFill>
        <p:spPr>
          <a:xfrm>
            <a:off x="374362" y="0"/>
            <a:ext cx="11817640" cy="6858002"/>
          </a:xfrm>
          <a:prstGeom prst="rect">
            <a:avLst/>
          </a:prstGeom>
          <a:ln w="12700">
            <a:miter lim="400000"/>
          </a:ln>
        </p:spPr>
      </p:pic>
      <p:sp>
        <p:nvSpPr>
          <p:cNvPr id="188" name="Rektangel 10"/>
          <p:cNvSpPr/>
          <p:nvPr/>
        </p:nvSpPr>
        <p:spPr>
          <a:xfrm>
            <a:off x="374363" y="0"/>
            <a:ext cx="11817637" cy="6858000"/>
          </a:xfrm>
          <a:prstGeom prst="rect">
            <a:avLst/>
          </a:prstGeom>
          <a:solidFill>
            <a:srgbClr val="FFFFFF">
              <a:alpha val="85098"/>
            </a:srgbClr>
          </a:solidFill>
          <a:ln w="12700">
            <a:miter lim="400000"/>
          </a:ln>
        </p:spPr>
        <p:txBody>
          <a:bodyPr tIns="45720" bIns="45720" anchor="ctr"/>
          <a:lstStyle/>
          <a:p>
            <a:pPr defTabSz="914400">
              <a:defRPr sz="4800">
                <a:solidFill>
                  <a:srgbClr val="FFFFFF"/>
                </a:solidFill>
                <a:latin typeface="Calibri"/>
                <a:ea typeface="Calibri"/>
                <a:cs typeface="Calibri"/>
                <a:sym typeface="Calibri"/>
              </a:defRPr>
            </a:pPr>
            <a:endParaRPr sz="2400"/>
          </a:p>
        </p:txBody>
      </p:sp>
      <p:pic>
        <p:nvPicPr>
          <p:cNvPr id="189" name="Bildobjekt 8" descr="Bildobjekt 8"/>
          <p:cNvPicPr>
            <a:picLocks noChangeAspect="1"/>
          </p:cNvPicPr>
          <p:nvPr/>
        </p:nvPicPr>
        <p:blipFill>
          <a:blip r:embed="rId4"/>
          <a:stretch>
            <a:fillRect/>
          </a:stretch>
        </p:blipFill>
        <p:spPr>
          <a:xfrm>
            <a:off x="11134281" y="5501293"/>
            <a:ext cx="730985" cy="1006081"/>
          </a:xfrm>
          <a:prstGeom prst="rect">
            <a:avLst/>
          </a:prstGeom>
          <a:ln w="12700">
            <a:miter lim="400000"/>
          </a:ln>
        </p:spPr>
      </p:pic>
      <p:sp>
        <p:nvSpPr>
          <p:cNvPr id="190" name="Title Text"/>
          <p:cNvSpPr txBox="1">
            <a:spLocks noGrp="1"/>
          </p:cNvSpPr>
          <p:nvPr>
            <p:ph type="title"/>
          </p:nvPr>
        </p:nvSpPr>
        <p:spPr>
          <a:xfrm>
            <a:off x="1061491" y="370907"/>
            <a:ext cx="10072792" cy="820801"/>
          </a:xfrm>
          <a:prstGeom prst="rect">
            <a:avLst/>
          </a:prstGeom>
        </p:spPr>
        <p:txBody>
          <a:bodyPr lIns="91439" tIns="91439" rIns="91439" bIns="91439"/>
          <a:lstStyle>
            <a:lvl1pPr defTabSz="914270">
              <a:lnSpc>
                <a:spcPct val="90000"/>
              </a:lnSpc>
              <a:defRPr sz="4400" b="0" spc="0">
                <a:solidFill>
                  <a:srgbClr val="042E54"/>
                </a:solidFill>
                <a:latin typeface="Calibri Light"/>
                <a:ea typeface="Calibri Light"/>
                <a:cs typeface="Calibri Light"/>
                <a:sym typeface="Calibri Light"/>
              </a:defRPr>
            </a:lvl1pPr>
          </a:lstStyle>
          <a:p>
            <a:r>
              <a:t>Title Text</a:t>
            </a:r>
          </a:p>
        </p:txBody>
      </p:sp>
      <p:sp>
        <p:nvSpPr>
          <p:cNvPr id="191" name="Body Level One…"/>
          <p:cNvSpPr txBox="1">
            <a:spLocks noGrp="1"/>
          </p:cNvSpPr>
          <p:nvPr>
            <p:ph type="body" idx="1"/>
          </p:nvPr>
        </p:nvSpPr>
        <p:spPr>
          <a:xfrm>
            <a:off x="1061491" y="1392000"/>
            <a:ext cx="10072790" cy="5065201"/>
          </a:xfrm>
          <a:prstGeom prst="rect">
            <a:avLst/>
          </a:prstGeom>
        </p:spPr>
        <p:txBody>
          <a:bodyPr lIns="91439" tIns="91439" rIns="91439" bIns="91439"/>
          <a:lstStyle>
            <a:lvl1pPr marL="228569" indent="-228569" defTabSz="914270">
              <a:spcBef>
                <a:spcPts val="1000"/>
              </a:spcBef>
              <a:buSzPct val="100000"/>
              <a:buFont typeface="Arial"/>
              <a:defRPr sz="2800">
                <a:solidFill>
                  <a:srgbClr val="042E54"/>
                </a:solidFill>
                <a:latin typeface="Calibri"/>
                <a:ea typeface="Calibri"/>
                <a:cs typeface="Calibri"/>
                <a:sym typeface="Calibri"/>
              </a:defRPr>
            </a:lvl1pPr>
            <a:lvl2pPr marL="506825" indent="-278258" defTabSz="914270">
              <a:spcBef>
                <a:spcPts val="1000"/>
              </a:spcBef>
              <a:buSzPct val="100000"/>
              <a:buFont typeface="Arial"/>
              <a:defRPr sz="2800">
                <a:solidFill>
                  <a:srgbClr val="042E54"/>
                </a:solidFill>
                <a:latin typeface="Calibri"/>
                <a:ea typeface="Calibri"/>
                <a:cs typeface="Calibri"/>
                <a:sym typeface="Calibri"/>
              </a:defRPr>
            </a:lvl2pPr>
            <a:lvl3pPr marL="793973" indent="-336839" defTabSz="914270">
              <a:spcBef>
                <a:spcPts val="1000"/>
              </a:spcBef>
              <a:buSzPct val="100000"/>
              <a:buFont typeface="Arial"/>
              <a:defRPr sz="2800">
                <a:solidFill>
                  <a:srgbClr val="042E54"/>
                </a:solidFill>
                <a:latin typeface="Calibri"/>
                <a:ea typeface="Calibri"/>
                <a:cs typeface="Calibri"/>
                <a:sym typeface="Calibri"/>
              </a:defRPr>
            </a:lvl3pPr>
            <a:lvl4pPr marL="1062169" indent="-376467" defTabSz="914270">
              <a:spcBef>
                <a:spcPts val="1000"/>
              </a:spcBef>
              <a:buSzPct val="100000"/>
              <a:buFont typeface="Arial"/>
              <a:defRPr sz="2800">
                <a:solidFill>
                  <a:srgbClr val="042E54"/>
                </a:solidFill>
                <a:latin typeface="Calibri"/>
                <a:ea typeface="Calibri"/>
                <a:cs typeface="Calibri"/>
                <a:sym typeface="Calibri"/>
              </a:defRPr>
            </a:lvl4pPr>
            <a:lvl5pPr marL="1290736" indent="-376467" defTabSz="914270">
              <a:spcBef>
                <a:spcPts val="1000"/>
              </a:spcBef>
              <a:buSzPct val="100000"/>
              <a:buFont typeface="Arial"/>
              <a:defRPr sz="2800">
                <a:solidFill>
                  <a:srgbClr val="042E54"/>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2" name="Slide Number"/>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67546188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Framsida">
    <p:spTree>
      <p:nvGrpSpPr>
        <p:cNvPr id="1" name=""/>
        <p:cNvGrpSpPr/>
        <p:nvPr/>
      </p:nvGrpSpPr>
      <p:grpSpPr>
        <a:xfrm>
          <a:off x="0" y="0"/>
          <a:ext cx="0" cy="0"/>
          <a:chOff x="0" y="0"/>
          <a:chExt cx="0" cy="0"/>
        </a:xfrm>
      </p:grpSpPr>
      <p:pic>
        <p:nvPicPr>
          <p:cNvPr id="199" name="Bildobjekt 2" descr="Bildobjekt 2"/>
          <p:cNvPicPr>
            <a:picLocks noChangeAspect="1"/>
          </p:cNvPicPr>
          <p:nvPr/>
        </p:nvPicPr>
        <p:blipFill>
          <a:blip r:embed="rId2"/>
          <a:srcRect r="96450"/>
          <a:stretch>
            <a:fillRect/>
          </a:stretch>
        </p:blipFill>
        <p:spPr>
          <a:xfrm>
            <a:off x="1" y="0"/>
            <a:ext cx="432741" cy="6858000"/>
          </a:xfrm>
          <a:prstGeom prst="rect">
            <a:avLst/>
          </a:prstGeom>
          <a:ln w="12700">
            <a:miter lim="400000"/>
          </a:ln>
        </p:spPr>
      </p:pic>
      <p:sp>
        <p:nvSpPr>
          <p:cNvPr id="200" name="Rektangel 5"/>
          <p:cNvSpPr/>
          <p:nvPr/>
        </p:nvSpPr>
        <p:spPr>
          <a:xfrm>
            <a:off x="374362" y="0"/>
            <a:ext cx="11817640" cy="6857194"/>
          </a:xfrm>
          <a:prstGeom prst="rect">
            <a:avLst/>
          </a:prstGeom>
          <a:solidFill>
            <a:srgbClr val="042E54"/>
          </a:solidFill>
          <a:ln w="12700">
            <a:miter lim="400000"/>
          </a:ln>
        </p:spPr>
        <p:txBody>
          <a:bodyPr tIns="45720" bIns="45720" anchor="ctr"/>
          <a:lstStyle/>
          <a:p>
            <a:pPr defTabSz="914400">
              <a:defRPr sz="4800">
                <a:solidFill>
                  <a:srgbClr val="FFFFFF"/>
                </a:solidFill>
                <a:latin typeface="Calibri"/>
                <a:ea typeface="Calibri"/>
                <a:cs typeface="Calibri"/>
                <a:sym typeface="Calibri"/>
              </a:defRPr>
            </a:pPr>
            <a:endParaRPr sz="2400"/>
          </a:p>
        </p:txBody>
      </p:sp>
      <p:pic>
        <p:nvPicPr>
          <p:cNvPr id="201" name="Bildobjekt 6" descr="Bildobjekt 6"/>
          <p:cNvPicPr>
            <a:picLocks noChangeAspect="1"/>
          </p:cNvPicPr>
          <p:nvPr/>
        </p:nvPicPr>
        <p:blipFill>
          <a:blip r:embed="rId3"/>
          <a:stretch>
            <a:fillRect/>
          </a:stretch>
        </p:blipFill>
        <p:spPr>
          <a:xfrm>
            <a:off x="3950203" y="629934"/>
            <a:ext cx="4291594" cy="2105157"/>
          </a:xfrm>
          <a:prstGeom prst="rect">
            <a:avLst/>
          </a:prstGeom>
          <a:ln w="12700">
            <a:miter lim="400000"/>
          </a:ln>
        </p:spPr>
      </p:pic>
      <p:pic>
        <p:nvPicPr>
          <p:cNvPr id="202" name="Bildobjekt 4" descr="Bildobjekt 4"/>
          <p:cNvPicPr>
            <a:picLocks noChangeAspect="1"/>
          </p:cNvPicPr>
          <p:nvPr/>
        </p:nvPicPr>
        <p:blipFill>
          <a:blip r:embed="rId4"/>
          <a:srcRect r="96929"/>
          <a:stretch>
            <a:fillRect/>
          </a:stretch>
        </p:blipFill>
        <p:spPr>
          <a:xfrm>
            <a:off x="0" y="0"/>
            <a:ext cx="374362" cy="6858000"/>
          </a:xfrm>
          <a:prstGeom prst="rect">
            <a:avLst/>
          </a:prstGeom>
          <a:ln w="12700">
            <a:miter lim="400000"/>
          </a:ln>
        </p:spPr>
      </p:pic>
      <p:pic>
        <p:nvPicPr>
          <p:cNvPr id="203" name="Bildobjekt 7" descr="Bildobjekt 7"/>
          <p:cNvPicPr>
            <a:picLocks noChangeAspect="1"/>
          </p:cNvPicPr>
          <p:nvPr/>
        </p:nvPicPr>
        <p:blipFill>
          <a:blip r:embed="rId5"/>
          <a:stretch>
            <a:fillRect/>
          </a:stretch>
        </p:blipFill>
        <p:spPr>
          <a:xfrm>
            <a:off x="11134283" y="5501296"/>
            <a:ext cx="730984" cy="1006078"/>
          </a:xfrm>
          <a:prstGeom prst="rect">
            <a:avLst/>
          </a:prstGeom>
          <a:ln w="12700">
            <a:miter lim="400000"/>
          </a:ln>
        </p:spPr>
      </p:pic>
      <p:sp>
        <p:nvSpPr>
          <p:cNvPr id="204" name="Slide Number"/>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403717317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ext utan punktuppställning">
    <p:spTree>
      <p:nvGrpSpPr>
        <p:cNvPr id="1" name=""/>
        <p:cNvGrpSpPr/>
        <p:nvPr/>
      </p:nvGrpSpPr>
      <p:grpSpPr>
        <a:xfrm>
          <a:off x="0" y="0"/>
          <a:ext cx="0" cy="0"/>
          <a:chOff x="0" y="0"/>
          <a:chExt cx="0" cy="0"/>
        </a:xfrm>
      </p:grpSpPr>
      <p:pic>
        <p:nvPicPr>
          <p:cNvPr id="211" name="Bildobjekt 2" descr="Bildobjekt 2"/>
          <p:cNvPicPr>
            <a:picLocks noChangeAspect="1"/>
          </p:cNvPicPr>
          <p:nvPr/>
        </p:nvPicPr>
        <p:blipFill>
          <a:blip r:embed="rId2"/>
          <a:srcRect r="96450"/>
          <a:stretch>
            <a:fillRect/>
          </a:stretch>
        </p:blipFill>
        <p:spPr>
          <a:xfrm>
            <a:off x="1" y="0"/>
            <a:ext cx="432741" cy="6858000"/>
          </a:xfrm>
          <a:prstGeom prst="rect">
            <a:avLst/>
          </a:prstGeom>
          <a:ln w="12700">
            <a:miter lim="400000"/>
          </a:ln>
        </p:spPr>
      </p:pic>
      <p:sp>
        <p:nvSpPr>
          <p:cNvPr id="212" name="Rektangel 4"/>
          <p:cNvSpPr/>
          <p:nvPr/>
        </p:nvSpPr>
        <p:spPr>
          <a:xfrm>
            <a:off x="374362" y="807"/>
            <a:ext cx="11817640" cy="6857194"/>
          </a:xfrm>
          <a:prstGeom prst="rect">
            <a:avLst/>
          </a:prstGeom>
          <a:solidFill>
            <a:srgbClr val="042E54"/>
          </a:solidFill>
          <a:ln w="12700">
            <a:miter lim="400000"/>
          </a:ln>
        </p:spPr>
        <p:txBody>
          <a:bodyPr tIns="45720" bIns="45720" anchor="ctr"/>
          <a:lstStyle/>
          <a:p>
            <a:pPr defTabSz="914400">
              <a:defRPr sz="4800">
                <a:solidFill>
                  <a:srgbClr val="FFFFFF"/>
                </a:solidFill>
                <a:latin typeface="Calibri"/>
                <a:ea typeface="Calibri"/>
                <a:cs typeface="Calibri"/>
                <a:sym typeface="Calibri"/>
              </a:defRPr>
            </a:pPr>
            <a:endParaRPr sz="2400"/>
          </a:p>
        </p:txBody>
      </p:sp>
      <p:pic>
        <p:nvPicPr>
          <p:cNvPr id="213" name="Bildobjekt 3" descr="Bildobjekt 3"/>
          <p:cNvPicPr>
            <a:picLocks noChangeAspect="1"/>
          </p:cNvPicPr>
          <p:nvPr/>
        </p:nvPicPr>
        <p:blipFill>
          <a:blip r:embed="rId3"/>
          <a:srcRect l="2968" t="27471" r="2792" b="3575"/>
          <a:stretch>
            <a:fillRect/>
          </a:stretch>
        </p:blipFill>
        <p:spPr>
          <a:xfrm>
            <a:off x="374362" y="0"/>
            <a:ext cx="11817640" cy="6858002"/>
          </a:xfrm>
          <a:prstGeom prst="rect">
            <a:avLst/>
          </a:prstGeom>
          <a:ln w="12700">
            <a:miter lim="400000"/>
          </a:ln>
        </p:spPr>
      </p:pic>
      <p:sp>
        <p:nvSpPr>
          <p:cNvPr id="214" name="Rektangel 5"/>
          <p:cNvSpPr/>
          <p:nvPr/>
        </p:nvSpPr>
        <p:spPr>
          <a:xfrm>
            <a:off x="374363" y="0"/>
            <a:ext cx="11817637" cy="6858000"/>
          </a:xfrm>
          <a:prstGeom prst="rect">
            <a:avLst/>
          </a:prstGeom>
          <a:solidFill>
            <a:srgbClr val="042E54">
              <a:alpha val="89804"/>
            </a:srgbClr>
          </a:solidFill>
          <a:ln w="12700">
            <a:miter lim="400000"/>
          </a:ln>
        </p:spPr>
        <p:txBody>
          <a:bodyPr tIns="45720" bIns="45720" anchor="ctr"/>
          <a:lstStyle/>
          <a:p>
            <a:pPr defTabSz="914400">
              <a:defRPr sz="4800">
                <a:solidFill>
                  <a:srgbClr val="FFFFFF"/>
                </a:solidFill>
                <a:latin typeface="Calibri"/>
                <a:ea typeface="Calibri"/>
                <a:cs typeface="Calibri"/>
                <a:sym typeface="Calibri"/>
              </a:defRPr>
            </a:pPr>
            <a:endParaRPr sz="2400"/>
          </a:p>
        </p:txBody>
      </p:sp>
      <p:pic>
        <p:nvPicPr>
          <p:cNvPr id="215" name="Bildobjekt 7" descr="Bildobjekt 7"/>
          <p:cNvPicPr>
            <a:picLocks noChangeAspect="1"/>
          </p:cNvPicPr>
          <p:nvPr/>
        </p:nvPicPr>
        <p:blipFill>
          <a:blip r:embed="rId4"/>
          <a:stretch>
            <a:fillRect/>
          </a:stretch>
        </p:blipFill>
        <p:spPr>
          <a:xfrm>
            <a:off x="11134283" y="5501296"/>
            <a:ext cx="730984" cy="1006078"/>
          </a:xfrm>
          <a:prstGeom prst="rect">
            <a:avLst/>
          </a:prstGeom>
          <a:ln w="12700">
            <a:miter lim="400000"/>
          </a:ln>
        </p:spPr>
      </p:pic>
      <p:sp>
        <p:nvSpPr>
          <p:cNvPr id="216" name="Title Text"/>
          <p:cNvSpPr txBox="1">
            <a:spLocks noGrp="1"/>
          </p:cNvSpPr>
          <p:nvPr>
            <p:ph type="title"/>
          </p:nvPr>
        </p:nvSpPr>
        <p:spPr>
          <a:xfrm>
            <a:off x="1061492" y="370907"/>
            <a:ext cx="10072793" cy="820801"/>
          </a:xfrm>
          <a:prstGeom prst="rect">
            <a:avLst/>
          </a:prstGeom>
        </p:spPr>
        <p:txBody>
          <a:bodyPr lIns="91439" tIns="91439" rIns="91439" bIns="91439"/>
          <a:lstStyle>
            <a:lvl1pPr defTabSz="914270">
              <a:lnSpc>
                <a:spcPct val="90000"/>
              </a:lnSpc>
              <a:defRPr sz="4400" b="0" spc="0">
                <a:solidFill>
                  <a:srgbClr val="FFFFFF"/>
                </a:solidFill>
                <a:latin typeface="Calibri Light"/>
                <a:ea typeface="Calibri Light"/>
                <a:cs typeface="Calibri Light"/>
                <a:sym typeface="Calibri Light"/>
              </a:defRPr>
            </a:lvl1pPr>
          </a:lstStyle>
          <a:p>
            <a:r>
              <a:t>Title Text</a:t>
            </a:r>
          </a:p>
        </p:txBody>
      </p:sp>
      <p:sp>
        <p:nvSpPr>
          <p:cNvPr id="217" name="Body Level One…"/>
          <p:cNvSpPr txBox="1">
            <a:spLocks noGrp="1"/>
          </p:cNvSpPr>
          <p:nvPr>
            <p:ph type="body" idx="1"/>
          </p:nvPr>
        </p:nvSpPr>
        <p:spPr>
          <a:xfrm>
            <a:off x="1061489" y="1389038"/>
            <a:ext cx="10072793" cy="5068162"/>
          </a:xfrm>
          <a:prstGeom prst="rect">
            <a:avLst/>
          </a:prstGeom>
        </p:spPr>
        <p:txBody>
          <a:bodyPr lIns="91439" tIns="91439" rIns="91439" bIns="91439"/>
          <a:lstStyle>
            <a:lvl1pPr marL="228569" indent="-228569" defTabSz="914270">
              <a:spcBef>
                <a:spcPts val="1000"/>
              </a:spcBef>
              <a:buSzPct val="100000"/>
              <a:buFont typeface="Arial"/>
              <a:defRPr sz="2800">
                <a:solidFill>
                  <a:srgbClr val="FFFFFF"/>
                </a:solidFill>
                <a:latin typeface="Calibri"/>
                <a:ea typeface="Calibri"/>
                <a:cs typeface="Calibri"/>
                <a:sym typeface="Calibri"/>
              </a:defRPr>
            </a:lvl1pPr>
            <a:lvl2pPr marL="506825" indent="-278258" defTabSz="914270">
              <a:spcBef>
                <a:spcPts val="1000"/>
              </a:spcBef>
              <a:buSzPct val="100000"/>
              <a:buFont typeface="Arial"/>
              <a:defRPr sz="2800">
                <a:solidFill>
                  <a:srgbClr val="FFFFFF"/>
                </a:solidFill>
                <a:latin typeface="Calibri"/>
                <a:ea typeface="Calibri"/>
                <a:cs typeface="Calibri"/>
                <a:sym typeface="Calibri"/>
              </a:defRPr>
            </a:lvl2pPr>
            <a:lvl3pPr marL="793973" indent="-336839" defTabSz="914270">
              <a:spcBef>
                <a:spcPts val="1000"/>
              </a:spcBef>
              <a:buSzPct val="100000"/>
              <a:buFont typeface="Arial"/>
              <a:defRPr sz="2800">
                <a:solidFill>
                  <a:srgbClr val="FFFFFF"/>
                </a:solidFill>
                <a:latin typeface="Calibri"/>
                <a:ea typeface="Calibri"/>
                <a:cs typeface="Calibri"/>
                <a:sym typeface="Calibri"/>
              </a:defRPr>
            </a:lvl3pPr>
            <a:lvl4pPr marL="1062169" indent="-376467" defTabSz="914270">
              <a:spcBef>
                <a:spcPts val="1000"/>
              </a:spcBef>
              <a:buSzPct val="100000"/>
              <a:buFont typeface="Arial"/>
              <a:defRPr sz="2800">
                <a:solidFill>
                  <a:srgbClr val="FFFFFF"/>
                </a:solidFill>
                <a:latin typeface="Calibri"/>
                <a:ea typeface="Calibri"/>
                <a:cs typeface="Calibri"/>
                <a:sym typeface="Calibri"/>
              </a:defRPr>
            </a:lvl4pPr>
            <a:lvl5pPr marL="1290736" indent="-376467" defTabSz="914270">
              <a:spcBef>
                <a:spcPts val="1000"/>
              </a:spcBef>
              <a:buSzPct val="100000"/>
              <a:buFont typeface="Arial"/>
              <a:defRPr sz="2800">
                <a:solidFill>
                  <a:srgbClr val="FFFFF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137055788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Big Fact">
    <p:spTree>
      <p:nvGrpSpPr>
        <p:cNvPr id="1" name=""/>
        <p:cNvGrpSpPr/>
        <p:nvPr/>
      </p:nvGrpSpPr>
      <p:grpSpPr>
        <a:xfrm>
          <a:off x="0" y="0"/>
          <a:ext cx="0" cy="0"/>
          <a:chOff x="0" y="0"/>
          <a:chExt cx="0" cy="0"/>
        </a:xfrm>
      </p:grpSpPr>
      <p:sp>
        <p:nvSpPr>
          <p:cNvPr id="225"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spc="-125">
                <a:latin typeface="Lato Bold"/>
                <a:ea typeface="Lato Bold"/>
                <a:cs typeface="Lato Bold"/>
                <a:sym typeface="Lato Bold"/>
              </a:defRPr>
            </a:lvl1pPr>
            <a:lvl2pPr marL="0" indent="228600" algn="ctr">
              <a:lnSpc>
                <a:spcPct val="80000"/>
              </a:lnSpc>
              <a:spcBef>
                <a:spcPts val="0"/>
              </a:spcBef>
              <a:buSzTx/>
              <a:buNone/>
              <a:defRPr sz="12500" spc="-125">
                <a:latin typeface="Lato Bold"/>
                <a:ea typeface="Lato Bold"/>
                <a:cs typeface="Lato Bold"/>
                <a:sym typeface="Lato Bold"/>
              </a:defRPr>
            </a:lvl2pPr>
            <a:lvl3pPr marL="0" indent="457200" algn="ctr">
              <a:lnSpc>
                <a:spcPct val="80000"/>
              </a:lnSpc>
              <a:spcBef>
                <a:spcPts val="0"/>
              </a:spcBef>
              <a:buSzTx/>
              <a:buNone/>
              <a:defRPr sz="12500" spc="-125">
                <a:latin typeface="Lato Bold"/>
                <a:ea typeface="Lato Bold"/>
                <a:cs typeface="Lato Bold"/>
                <a:sym typeface="Lato Bold"/>
              </a:defRPr>
            </a:lvl3pPr>
            <a:lvl4pPr marL="0" indent="685800" algn="ctr">
              <a:lnSpc>
                <a:spcPct val="80000"/>
              </a:lnSpc>
              <a:spcBef>
                <a:spcPts val="0"/>
              </a:spcBef>
              <a:buSzTx/>
              <a:buNone/>
              <a:defRPr sz="12500" spc="-125">
                <a:latin typeface="Lato Bold"/>
                <a:ea typeface="Lato Bold"/>
                <a:cs typeface="Lato Bold"/>
                <a:sym typeface="Lato Bold"/>
              </a:defRPr>
            </a:lvl4pPr>
            <a:lvl5pPr marL="0" indent="914400" algn="ctr">
              <a:lnSpc>
                <a:spcPct val="80000"/>
              </a:lnSpc>
              <a:spcBef>
                <a:spcPts val="0"/>
              </a:spcBef>
              <a:buSzTx/>
              <a:buNone/>
              <a:defRPr sz="12500" spc="-125">
                <a:latin typeface="Lato Bold"/>
                <a:ea typeface="Lato Bold"/>
                <a:cs typeface="Lato Bold"/>
                <a:sym typeface="Lato Bold"/>
              </a:defRPr>
            </a:lvl5pPr>
          </a:lstStyle>
          <a:p>
            <a:r>
              <a:t>100%</a:t>
            </a:r>
          </a:p>
          <a:p>
            <a:pPr lvl="1"/>
            <a:endParaRPr/>
          </a:p>
          <a:p>
            <a:pPr lvl="2"/>
            <a:endParaRPr/>
          </a:p>
          <a:p>
            <a:pPr lvl="3"/>
            <a:endParaRPr/>
          </a:p>
          <a:p>
            <a:pPr lvl="4"/>
            <a:endParaRPr/>
          </a:p>
        </p:txBody>
      </p:sp>
      <p:sp>
        <p:nvSpPr>
          <p:cNvPr id="226"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a:latin typeface="Lato Bold"/>
                <a:ea typeface="Lato Bold"/>
                <a:cs typeface="Lato Bold"/>
                <a:sym typeface="Lato Bold"/>
              </a:defRPr>
            </a:lvl1pPr>
          </a:lstStyle>
          <a:p>
            <a:r>
              <a:t>Fact information</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57876382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8677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2023-11-22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2023-11-22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2023-11-22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2023-11-22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2762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rPr/>
              <a:t>‹#›</a:t>
            </a:fld>
            <a:endParaRPr/>
          </a:p>
        </p:txBody>
      </p:sp>
    </p:spTree>
    <p:extLst>
      <p:ext uri="{BB962C8B-B14F-4D97-AF65-F5344CB8AC3E}">
        <p14:creationId xmlns:p14="http://schemas.microsoft.com/office/powerpoint/2010/main" val="718451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603250" y="3071637"/>
            <a:ext cx="10994961" cy="1505383"/>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en-GB" sz="5000" b="1" dirty="0">
                <a:latin typeface="Lato Black"/>
              </a:rPr>
              <a:t>Core team-</a:t>
            </a:r>
            <a:r>
              <a:rPr lang="en-GB" sz="5000" b="1" dirty="0" err="1">
                <a:latin typeface="Lato Black"/>
              </a:rPr>
              <a:t>möte</a:t>
            </a:r>
            <a:endParaRPr lang="en-GB" sz="5000" b="1" dirty="0">
              <a:latin typeface="Lato Black"/>
            </a:endParaRPr>
          </a:p>
          <a:p>
            <a:pPr algn="l"/>
            <a:r>
              <a:rPr lang="en-GB" sz="5000" b="1" dirty="0" err="1">
                <a:latin typeface="Lato Black"/>
              </a:rPr>
              <a:t>Välmående</a:t>
            </a:r>
            <a:r>
              <a:rPr lang="en-GB" sz="5000" b="1" dirty="0">
                <a:latin typeface="Lato Black"/>
              </a:rPr>
              <a:t> </a:t>
            </a:r>
            <a:r>
              <a:rPr lang="en-GB" sz="5000" b="1" dirty="0" err="1">
                <a:latin typeface="Lato Black"/>
              </a:rPr>
              <a:t>självständiga</a:t>
            </a:r>
            <a:r>
              <a:rPr lang="en-GB" sz="5000" b="1" dirty="0">
                <a:latin typeface="Lato Black"/>
              </a:rPr>
              <a:t> </a:t>
            </a:r>
            <a:r>
              <a:rPr lang="en-GB" sz="5000" b="1" dirty="0" err="1">
                <a:latin typeface="Lato Black"/>
              </a:rPr>
              <a:t>äldre</a:t>
            </a:r>
            <a:endParaRPr lang="en-GB" sz="5000" b="1" dirty="0">
              <a:latin typeface="Lato Black"/>
            </a:endParaRPr>
          </a:p>
          <a:p>
            <a:pPr algn="l"/>
            <a:endParaRPr lang="en-GB" sz="5000" b="1" dirty="0">
              <a:latin typeface="Lato Black"/>
            </a:endParaRPr>
          </a:p>
        </p:txBody>
      </p:sp>
      <p:sp>
        <p:nvSpPr>
          <p:cNvPr id="7" name="En integrerat utbildnings-,forsknings- och innovationsplattform">
            <a:extLst>
              <a:ext uri="{FF2B5EF4-FFF2-40B4-BE49-F238E27FC236}">
                <a16:creationId xmlns:a16="http://schemas.microsoft.com/office/drawing/2014/main" id="{7AD96F7D-355F-A210-D102-7016A3B337FB}"/>
              </a:ext>
            </a:extLst>
          </p:cNvPr>
          <p:cNvSpPr txBox="1">
            <a:spLocks/>
          </p:cNvSpPr>
          <p:nvPr/>
        </p:nvSpPr>
        <p:spPr>
          <a:xfrm>
            <a:off x="603250" y="4639640"/>
            <a:ext cx="4965222" cy="42702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40" tIns="45720" rIns="91440" bIns="45720" anchor="t">
            <a:normAutofit lnSpcReduction="10000"/>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a:buNone/>
            </a:pPr>
            <a:r>
              <a:rPr lang="en-GB" kern="0" err="1"/>
              <a:t>Oktober</a:t>
            </a:r>
            <a:endParaRPr lang="en-GB" kern="0"/>
          </a:p>
        </p:txBody>
      </p:sp>
      <p:pic>
        <p:nvPicPr>
          <p:cNvPr id="9" name="Image" descr="Image">
            <a:extLst>
              <a:ext uri="{FF2B5EF4-FFF2-40B4-BE49-F238E27FC236}">
                <a16:creationId xmlns:a16="http://schemas.microsoft.com/office/drawing/2014/main" id="{AF987F9E-6560-C67B-B4C9-00E3C373D28A}"/>
              </a:ext>
            </a:extLst>
          </p:cNvPr>
          <p:cNvPicPr>
            <a:picLocks noChangeAspect="1"/>
          </p:cNvPicPr>
          <p:nvPr/>
        </p:nvPicPr>
        <p:blipFill>
          <a:blip r:embed="rId2"/>
          <a:stretch>
            <a:fillRect/>
          </a:stretch>
        </p:blipFill>
        <p:spPr>
          <a:xfrm>
            <a:off x="597847" y="623102"/>
            <a:ext cx="2172582" cy="715538"/>
          </a:xfrm>
          <a:prstGeom prst="rect">
            <a:avLst/>
          </a:prstGeom>
          <a:ln w="12700">
            <a:miter lim="400000"/>
          </a:ln>
        </p:spPr>
      </p:pic>
      <p:sp>
        <p:nvSpPr>
          <p:cNvPr id="10" name="En integrerat utbildnings-,forsknings- och innovationsplattform">
            <a:extLst>
              <a:ext uri="{FF2B5EF4-FFF2-40B4-BE49-F238E27FC236}">
                <a16:creationId xmlns:a16="http://schemas.microsoft.com/office/drawing/2014/main" id="{0D890498-1CCD-D759-B745-70237AF923EF}"/>
              </a:ext>
            </a:extLst>
          </p:cNvPr>
          <p:cNvSpPr txBox="1">
            <a:spLocks/>
          </p:cNvSpPr>
          <p:nvPr/>
        </p:nvSpPr>
        <p:spPr>
          <a:xfrm>
            <a:off x="603249" y="6004612"/>
            <a:ext cx="4965222" cy="281249"/>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40" tIns="45720" rIns="91440" bIns="45720" anchor="t">
            <a:normAutofit lnSpcReduction="10000"/>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a:buNone/>
            </a:pPr>
            <a:r>
              <a:rPr lang="en-GB" sz="1400" kern="0"/>
              <a:t>2023-10-31</a:t>
            </a:r>
            <a:endParaRPr lang="en-US" sz="1400"/>
          </a:p>
        </p:txBody>
      </p:sp>
    </p:spTree>
    <p:extLst>
      <p:ext uri="{BB962C8B-B14F-4D97-AF65-F5344CB8AC3E}">
        <p14:creationId xmlns:p14="http://schemas.microsoft.com/office/powerpoint/2010/main" val="319437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alt text provided for this image">
            <a:extLst>
              <a:ext uri="{FF2B5EF4-FFF2-40B4-BE49-F238E27FC236}">
                <a16:creationId xmlns:a16="http://schemas.microsoft.com/office/drawing/2014/main" id="{B2104182-0ADB-0650-C206-75A19011C3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8235" b="80588"/>
          <a:stretch/>
        </p:blipFill>
        <p:spPr bwMode="auto">
          <a:xfrm>
            <a:off x="-921550" y="5704787"/>
            <a:ext cx="14035100" cy="11497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Integrate Technology without Losing Your Teacher Mind">
            <a:extLst>
              <a:ext uri="{FF2B5EF4-FFF2-40B4-BE49-F238E27FC236}">
                <a16:creationId xmlns:a16="http://schemas.microsoft.com/office/drawing/2014/main" id="{92B645FD-B4B9-10D3-18AC-F9E3097EF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941" y="2250321"/>
            <a:ext cx="3590918" cy="22994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ad Grandmother with a Balloon of Air Thoughts with an Alarm Clock. Time  Management, Planning, Organization of Working Stock Vector - Illustration  of hands, concept: 260577835">
            <a:extLst>
              <a:ext uri="{FF2B5EF4-FFF2-40B4-BE49-F238E27FC236}">
                <a16:creationId xmlns:a16="http://schemas.microsoft.com/office/drawing/2014/main" id="{400D1D62-7837-8C3C-C71F-907130959E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459" y="2217494"/>
            <a:ext cx="3378481" cy="23651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The system consists of four actors, each with external dependencies. ">
            <a:extLst>
              <a:ext uri="{FF2B5EF4-FFF2-40B4-BE49-F238E27FC236}">
                <a16:creationId xmlns:a16="http://schemas.microsoft.com/office/drawing/2014/main" id="{C2CDAD8C-A91A-9CD2-D486-383AC0AED992}"/>
              </a:ext>
            </a:extLst>
          </p:cNvPr>
          <p:cNvSpPr>
            <a:spLocks noChangeAspect="1" noChangeArrowheads="1"/>
          </p:cNvSpPr>
          <p:nvPr/>
        </p:nvSpPr>
        <p:spPr bwMode="auto">
          <a:xfrm>
            <a:off x="4148141" y="36598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4106" name="Picture 10">
            <a:extLst>
              <a:ext uri="{FF2B5EF4-FFF2-40B4-BE49-F238E27FC236}">
                <a16:creationId xmlns:a16="http://schemas.microsoft.com/office/drawing/2014/main" id="{BCADF8CD-714C-5F6A-EFEC-944DAA782789}"/>
              </a:ext>
            </a:extLst>
          </p:cNvPr>
          <p:cNvPicPr>
            <a:picLocks noChangeAspect="1" noChangeArrowheads="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6423" y="2215123"/>
            <a:ext cx="3590918" cy="23217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8C73B3DB-D431-AC02-AAD1-D794BCAE0A80}"/>
              </a:ext>
            </a:extLst>
          </p:cNvPr>
          <p:cNvSpPr txBox="1">
            <a:spLocks/>
          </p:cNvSpPr>
          <p:nvPr/>
        </p:nvSpPr>
        <p:spPr>
          <a:xfrm>
            <a:off x="446423" y="458907"/>
            <a:ext cx="7037903" cy="2941137"/>
          </a:xfrm>
          <a:prstGeom prst="rect">
            <a:avLst/>
          </a:prstGeom>
        </p:spPr>
        <p:txBody>
          <a:bodyPr/>
          <a:lst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n-US" sz="3600" kern="0" dirty="0" err="1">
                <a:latin typeface="Lato" panose="020F0502020204030203" pitchFamily="34" charset="0"/>
                <a:ea typeface="Lato" panose="020F0502020204030203" pitchFamily="34" charset="0"/>
                <a:cs typeface="Lato" panose="020F0502020204030203" pitchFamily="34" charset="0"/>
              </a:rPr>
              <a:t>Utmaningar</a:t>
            </a:r>
            <a:r>
              <a:rPr lang="en-US" sz="3600" kern="0" dirty="0">
                <a:latin typeface="Lato" panose="020F0502020204030203" pitchFamily="34" charset="0"/>
                <a:ea typeface="Lato" panose="020F0502020204030203" pitchFamily="34" charset="0"/>
                <a:cs typeface="Lato" panose="020F0502020204030203" pitchFamily="34" charset="0"/>
              </a:rPr>
              <a:t> </a:t>
            </a:r>
            <a:r>
              <a:rPr lang="en-US" sz="3600" kern="0" dirty="0" err="1">
                <a:latin typeface="Lato" panose="020F0502020204030203" pitchFamily="34" charset="0"/>
                <a:ea typeface="Lato" panose="020F0502020204030203" pitchFamily="34" charset="0"/>
                <a:cs typeface="Lato" panose="020F0502020204030203" pitchFamily="34" charset="0"/>
              </a:rPr>
              <a:t>som</a:t>
            </a:r>
            <a:r>
              <a:rPr lang="en-US" sz="3600" kern="0" dirty="0">
                <a:latin typeface="Lato" panose="020F0502020204030203" pitchFamily="34" charset="0"/>
                <a:ea typeface="Lato" panose="020F0502020204030203" pitchFamily="34" charset="0"/>
                <a:cs typeface="Lato" panose="020F0502020204030203" pitchFamily="34" charset="0"/>
              </a:rPr>
              <a:t> </a:t>
            </a:r>
            <a:r>
              <a:rPr lang="en-US" sz="3600" kern="0" dirty="0" err="1">
                <a:latin typeface="Lato" panose="020F0502020204030203" pitchFamily="34" charset="0"/>
                <a:ea typeface="Lato" panose="020F0502020204030203" pitchFamily="34" charset="0"/>
                <a:cs typeface="Lato" panose="020F0502020204030203" pitchFamily="34" charset="0"/>
              </a:rPr>
              <a:t>hindrar</a:t>
            </a:r>
            <a:r>
              <a:rPr lang="en-US" sz="3600" kern="0" dirty="0">
                <a:latin typeface="Lato" panose="020F0502020204030203" pitchFamily="34" charset="0"/>
                <a:ea typeface="Lato" panose="020F0502020204030203" pitchFamily="34" charset="0"/>
                <a:cs typeface="Lato" panose="020F0502020204030203" pitchFamily="34" charset="0"/>
              </a:rPr>
              <a:t> </a:t>
            </a:r>
            <a:r>
              <a:rPr lang="en-US" sz="3600" kern="0" dirty="0" err="1">
                <a:latin typeface="Lato" panose="020F0502020204030203" pitchFamily="34" charset="0"/>
                <a:ea typeface="Lato" panose="020F0502020204030203" pitchFamily="34" charset="0"/>
                <a:cs typeface="Lato" panose="020F0502020204030203" pitchFamily="34" charset="0"/>
              </a:rPr>
              <a:t>tekniken</a:t>
            </a:r>
            <a:r>
              <a:rPr lang="en-US" sz="3600" kern="0" dirty="0">
                <a:latin typeface="Lato" panose="020F0502020204030203" pitchFamily="34" charset="0"/>
                <a:ea typeface="Lato" panose="020F0502020204030203" pitchFamily="34" charset="0"/>
                <a:cs typeface="Lato" panose="020F0502020204030203" pitchFamily="34" charset="0"/>
              </a:rPr>
              <a:t> </a:t>
            </a:r>
            <a:r>
              <a:rPr lang="en-US" sz="3600" kern="0" dirty="0" err="1">
                <a:latin typeface="Lato" panose="020F0502020204030203" pitchFamily="34" charset="0"/>
                <a:ea typeface="Lato" panose="020F0502020204030203" pitchFamily="34" charset="0"/>
                <a:cs typeface="Lato" panose="020F0502020204030203" pitchFamily="34" charset="0"/>
              </a:rPr>
              <a:t>att</a:t>
            </a:r>
            <a:r>
              <a:rPr lang="en-US" sz="3600" kern="0" dirty="0">
                <a:latin typeface="Lato" panose="020F0502020204030203" pitchFamily="34" charset="0"/>
                <a:ea typeface="Lato" panose="020F0502020204030203" pitchFamily="34" charset="0"/>
                <a:cs typeface="Lato" panose="020F0502020204030203" pitchFamily="34" charset="0"/>
              </a:rPr>
              <a:t> </a:t>
            </a:r>
            <a:r>
              <a:rPr lang="en-US" sz="3600" kern="0" dirty="0" err="1">
                <a:latin typeface="Lato" panose="020F0502020204030203" pitchFamily="34" charset="0"/>
                <a:ea typeface="Lato" panose="020F0502020204030203" pitchFamily="34" charset="0"/>
                <a:cs typeface="Lato" panose="020F0502020204030203" pitchFamily="34" charset="0"/>
              </a:rPr>
              <a:t>bli</a:t>
            </a:r>
            <a:r>
              <a:rPr lang="en-US" sz="3600" kern="0" dirty="0">
                <a:latin typeface="Lato" panose="020F0502020204030203" pitchFamily="34" charset="0"/>
                <a:ea typeface="Lato" panose="020F0502020204030203" pitchFamily="34" charset="0"/>
                <a:cs typeface="Lato" panose="020F0502020204030203" pitchFamily="34" charset="0"/>
              </a:rPr>
              <a:t> </a:t>
            </a:r>
            <a:r>
              <a:rPr lang="en-US" sz="3600" kern="0" dirty="0" err="1">
                <a:latin typeface="Lato" panose="020F0502020204030203" pitchFamily="34" charset="0"/>
                <a:ea typeface="Lato" panose="020F0502020204030203" pitchFamily="34" charset="0"/>
                <a:cs typeface="Lato" panose="020F0502020204030203" pitchFamily="34" charset="0"/>
              </a:rPr>
              <a:t>värdeskapande</a:t>
            </a:r>
            <a:endParaRPr lang="en-US" sz="3600" kern="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32055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8524A8E-E728-DDB2-8E1D-20CA50E1B0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770" y="1633817"/>
            <a:ext cx="4678279" cy="3590365"/>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text 5">
            <a:extLst>
              <a:ext uri="{FF2B5EF4-FFF2-40B4-BE49-F238E27FC236}">
                <a16:creationId xmlns:a16="http://schemas.microsoft.com/office/drawing/2014/main" id="{CA2F653E-5479-AACC-8933-2CF83837B903}"/>
              </a:ext>
            </a:extLst>
          </p:cNvPr>
          <p:cNvSpPr txBox="1">
            <a:spLocks/>
          </p:cNvSpPr>
          <p:nvPr/>
        </p:nvSpPr>
        <p:spPr>
          <a:xfrm>
            <a:off x="603250" y="2124252"/>
            <a:ext cx="4889500" cy="4128315"/>
          </a:xfrm>
          <a:prstGeom prst="rect">
            <a:avLst/>
          </a:prstGeom>
        </p:spPr>
        <p:txBody>
          <a:bodyPr>
            <a:normAutofit/>
          </a:bodyPr>
          <a:lst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r>
              <a:rPr lang="sv-SE" kern="0" dirty="0">
                <a:latin typeface="Lato" panose="020F0502020204030203" pitchFamily="34" charset="0"/>
                <a:ea typeface="Lato" panose="020F0502020204030203" pitchFamily="34" charset="0"/>
                <a:cs typeface="Lato" panose="020F0502020204030203" pitchFamily="34" charset="0"/>
              </a:rPr>
              <a:t>Orden/begreppen vi använder och vad de leder till i förväntningar</a:t>
            </a:r>
          </a:p>
          <a:p>
            <a:r>
              <a:rPr lang="sv-SE" kern="0" dirty="0">
                <a:latin typeface="Lato" panose="020F0502020204030203" pitchFamily="34" charset="0"/>
                <a:ea typeface="Lato" panose="020F0502020204030203" pitchFamily="34" charset="0"/>
                <a:cs typeface="Lato" panose="020F0502020204030203" pitchFamily="34" charset="0"/>
              </a:rPr>
              <a:t>Proaktivt fokus i samverkan – utan tolkningsföreträde?</a:t>
            </a:r>
          </a:p>
          <a:p>
            <a:r>
              <a:rPr lang="sv-SE" kern="0" dirty="0">
                <a:latin typeface="Lato" panose="020F0502020204030203" pitchFamily="34" charset="0"/>
                <a:ea typeface="Lato" panose="020F0502020204030203" pitchFamily="34" charset="0"/>
                <a:cs typeface="Lato" panose="020F0502020204030203" pitchFamily="34" charset="0"/>
              </a:rPr>
              <a:t>Lärande i mellanrummet – </a:t>
            </a:r>
            <a:br>
              <a:rPr lang="sv-SE" kern="0" dirty="0">
                <a:latin typeface="Lato" panose="020F0502020204030203" pitchFamily="34" charset="0"/>
                <a:ea typeface="Lato" panose="020F0502020204030203" pitchFamily="34" charset="0"/>
                <a:cs typeface="Lato" panose="020F0502020204030203" pitchFamily="34" charset="0"/>
              </a:rPr>
            </a:br>
            <a:r>
              <a:rPr lang="sv-SE" kern="0" dirty="0">
                <a:latin typeface="Lato" panose="020F0502020204030203" pitchFamily="34" charset="0"/>
                <a:ea typeface="Lato" panose="020F0502020204030203" pitchFamily="34" charset="0"/>
                <a:cs typeface="Lato" panose="020F0502020204030203" pitchFamily="34" charset="0"/>
              </a:rPr>
              <a:t>till förmågor i organisationen</a:t>
            </a:r>
          </a:p>
          <a:p>
            <a:endParaRPr lang="sv-SE" kern="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520852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r grupp med fallskärmshoppare i luften">
            <a:extLst>
              <a:ext uri="{FF2B5EF4-FFF2-40B4-BE49-F238E27FC236}">
                <a16:creationId xmlns:a16="http://schemas.microsoft.com/office/drawing/2014/main" id="{B41168D5-62C5-676C-EDA7-84F4B89D0DEB}"/>
              </a:ext>
            </a:extLst>
          </p:cNvPr>
          <p:cNvPicPr>
            <a:picLocks noChangeAspect="1"/>
          </p:cNvPicPr>
          <p:nvPr/>
        </p:nvPicPr>
        <p:blipFill rotWithShape="1">
          <a:blip r:embed="rId2"/>
          <a:srcRect l="24353" r="23186"/>
          <a:stretch/>
        </p:blipFill>
        <p:spPr>
          <a:xfrm>
            <a:off x="-1" y="-2"/>
            <a:ext cx="5410198" cy="6858002"/>
          </a:xfrm>
          <a:prstGeom prst="rect">
            <a:avLst/>
          </a:prstGeom>
        </p:spPr>
      </p:pic>
      <p:sp>
        <p:nvSpPr>
          <p:cNvPr id="2" name="Rubrik 1">
            <a:extLst>
              <a:ext uri="{FF2B5EF4-FFF2-40B4-BE49-F238E27FC236}">
                <a16:creationId xmlns:a16="http://schemas.microsoft.com/office/drawing/2014/main" id="{4791B304-0A42-A38C-6000-20443FC5D749}"/>
              </a:ext>
            </a:extLst>
          </p:cNvPr>
          <p:cNvSpPr>
            <a:spLocks noGrp="1"/>
          </p:cNvSpPr>
          <p:nvPr>
            <p:ph type="title"/>
          </p:nvPr>
        </p:nvSpPr>
        <p:spPr>
          <a:xfrm>
            <a:off x="6115317" y="405685"/>
            <a:ext cx="5464968" cy="1559301"/>
          </a:xfrm>
        </p:spPr>
        <p:txBody>
          <a:bodyPr>
            <a:normAutofit/>
          </a:bodyPr>
          <a:lstStyle/>
          <a:p>
            <a:r>
              <a:rPr lang="sv-SE" b="1" dirty="0">
                <a:latin typeface="Lato" panose="020F0502020204030203" pitchFamily="34" charset="0"/>
                <a:ea typeface="Lato" panose="020F0502020204030203" pitchFamily="34" charset="0"/>
                <a:cs typeface="Lato" panose="020F0502020204030203" pitchFamily="34" charset="0"/>
              </a:rPr>
              <a:t>Min </a:t>
            </a:r>
            <a:r>
              <a:rPr lang="sv-SE" b="1" dirty="0" err="1">
                <a:latin typeface="Lato" panose="020F0502020204030203" pitchFamily="34" charset="0"/>
                <a:ea typeface="Lato" panose="020F0502020204030203" pitchFamily="34" charset="0"/>
                <a:cs typeface="Lato" panose="020F0502020204030203" pitchFamily="34" charset="0"/>
              </a:rPr>
              <a:t>prio</a:t>
            </a:r>
            <a:endParaRPr lang="sv-SE" b="1" dirty="0">
              <a:latin typeface="Lato" panose="020F0502020204030203" pitchFamily="34" charset="0"/>
              <a:ea typeface="Lato" panose="020F0502020204030203" pitchFamily="34" charset="0"/>
              <a:cs typeface="Lato" panose="020F0502020204030203" pitchFamily="34" charset="0"/>
            </a:endParaRPr>
          </a:p>
        </p:txBody>
      </p:sp>
      <p:sp>
        <p:nvSpPr>
          <p:cNvPr id="3" name="Platshållare för innehåll 2">
            <a:extLst>
              <a:ext uri="{FF2B5EF4-FFF2-40B4-BE49-F238E27FC236}">
                <a16:creationId xmlns:a16="http://schemas.microsoft.com/office/drawing/2014/main" id="{AD701288-BC7D-C007-E21D-701FFF0380DE}"/>
              </a:ext>
            </a:extLst>
          </p:cNvPr>
          <p:cNvSpPr>
            <a:spLocks noGrp="1"/>
          </p:cNvSpPr>
          <p:nvPr>
            <p:ph idx="4294967295"/>
          </p:nvPr>
        </p:nvSpPr>
        <p:spPr>
          <a:xfrm>
            <a:off x="6115316" y="1815737"/>
            <a:ext cx="5464969" cy="4636578"/>
          </a:xfrm>
        </p:spPr>
        <p:txBody>
          <a:bodyPr anchor="ctr">
            <a:normAutofit/>
          </a:bodyPr>
          <a:lstStyle/>
          <a:p>
            <a:r>
              <a:rPr lang="sv-SE" sz="2000" dirty="0">
                <a:latin typeface="Lato" panose="020F0502020204030203" pitchFamily="34" charset="0"/>
                <a:ea typeface="Lato" panose="020F0502020204030203" pitchFamily="34" charset="0"/>
                <a:cs typeface="Lato" panose="020F0502020204030203" pitchFamily="34" charset="0"/>
              </a:rPr>
              <a:t>Fokus på den större förändringen, nästa horisont - ej detaljer i nuvarande system</a:t>
            </a:r>
          </a:p>
          <a:p>
            <a:r>
              <a:rPr lang="sv-SE" sz="2000" dirty="0">
                <a:latin typeface="Lato" panose="020F0502020204030203" pitchFamily="34" charset="0"/>
                <a:ea typeface="Lato" panose="020F0502020204030203" pitchFamily="34" charset="0"/>
                <a:cs typeface="Lato" panose="020F0502020204030203" pitchFamily="34" charset="0"/>
              </a:rPr>
              <a:t>Fokus på processen i nuet och hur vi bygger kapacitets över tid - ej hierarkier och befintlig struktur</a:t>
            </a:r>
          </a:p>
          <a:p>
            <a:r>
              <a:rPr lang="sv-SE" sz="2000" dirty="0">
                <a:latin typeface="Lato" panose="020F0502020204030203" pitchFamily="34" charset="0"/>
                <a:ea typeface="Lato" panose="020F0502020204030203" pitchFamily="34" charset="0"/>
                <a:cs typeface="Lato" panose="020F0502020204030203" pitchFamily="34" charset="0"/>
              </a:rPr>
              <a:t>Fokus på sakfrågan – lära mig tillsammans med er</a:t>
            </a:r>
          </a:p>
          <a:p>
            <a:r>
              <a:rPr lang="sv-SE" sz="2000" dirty="0">
                <a:latin typeface="Lato" panose="020F0502020204030203" pitchFamily="34" charset="0"/>
                <a:ea typeface="Lato" panose="020F0502020204030203" pitchFamily="34" charset="0"/>
                <a:cs typeface="Lato" panose="020F0502020204030203" pitchFamily="34" charset="0"/>
              </a:rPr>
              <a:t>Fokus på det som inte sker automatiskt i era verksamheter</a:t>
            </a:r>
          </a:p>
          <a:p>
            <a:r>
              <a:rPr lang="sv-SE" sz="2000" dirty="0">
                <a:latin typeface="Lato" panose="020F0502020204030203" pitchFamily="34" charset="0"/>
                <a:ea typeface="Lato" panose="020F0502020204030203" pitchFamily="34" charset="0"/>
                <a:cs typeface="Lato" panose="020F0502020204030203" pitchFamily="34" charset="0"/>
              </a:rPr>
              <a:t>Relationsbyggare, katalysator, idéspruta, utmanare som håller hårt i fokus under processen</a:t>
            </a:r>
          </a:p>
        </p:txBody>
      </p:sp>
    </p:spTree>
    <p:extLst>
      <p:ext uri="{BB962C8B-B14F-4D97-AF65-F5344CB8AC3E}">
        <p14:creationId xmlns:p14="http://schemas.microsoft.com/office/powerpoint/2010/main" val="1975872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603250" y="1787032"/>
            <a:ext cx="10994961" cy="2789988"/>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sv-SE" sz="5000" dirty="0">
                <a:latin typeface="Lato Black"/>
              </a:rPr>
              <a:t>Möten</a:t>
            </a:r>
          </a:p>
          <a:p>
            <a:pPr algn="l"/>
            <a:endParaRPr lang="en-US" sz="5000" dirty="0">
              <a:latin typeface="Lato Black"/>
            </a:endParaRPr>
          </a:p>
        </p:txBody>
      </p:sp>
      <p:sp>
        <p:nvSpPr>
          <p:cNvPr id="7" name="En integrerat utbildnings-,forsknings- och innovationsplattform">
            <a:extLst>
              <a:ext uri="{FF2B5EF4-FFF2-40B4-BE49-F238E27FC236}">
                <a16:creationId xmlns:a16="http://schemas.microsoft.com/office/drawing/2014/main" id="{7AD96F7D-355F-A210-D102-7016A3B337FB}"/>
              </a:ext>
            </a:extLst>
          </p:cNvPr>
          <p:cNvSpPr txBox="1">
            <a:spLocks/>
          </p:cNvSpPr>
          <p:nvPr/>
        </p:nvSpPr>
        <p:spPr>
          <a:xfrm>
            <a:off x="603251" y="3334871"/>
            <a:ext cx="4128238" cy="24877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40" tIns="45720" rIns="91440" bIns="45720" anchor="t">
            <a:normAutofit/>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r>
              <a:rPr lang="en-GB" kern="0" err="1"/>
              <a:t>Styrelsemöten</a:t>
            </a:r>
            <a:r>
              <a:rPr lang="en-GB" kern="0"/>
              <a:t> </a:t>
            </a:r>
            <a:r>
              <a:rPr lang="en-GB" kern="0" err="1"/>
              <a:t>klara</a:t>
            </a:r>
            <a:endParaRPr lang="en-GB" kern="0"/>
          </a:p>
          <a:p>
            <a:r>
              <a:rPr lang="en-GB" kern="0"/>
              <a:t>45 min </a:t>
            </a:r>
            <a:r>
              <a:rPr lang="en-GB" kern="0" err="1"/>
              <a:t>månadsmöten</a:t>
            </a:r>
            <a:endParaRPr lang="en-GB" kern="0"/>
          </a:p>
          <a:p>
            <a:r>
              <a:rPr lang="en-GB" kern="0" err="1"/>
              <a:t>Kvartalsmöten</a:t>
            </a:r>
            <a:r>
              <a:rPr lang="en-GB" kern="0"/>
              <a:t> för </a:t>
            </a:r>
            <a:r>
              <a:rPr lang="en-GB" kern="0" err="1"/>
              <a:t>att</a:t>
            </a:r>
            <a:r>
              <a:rPr lang="en-GB" kern="0"/>
              <a:t> </a:t>
            </a:r>
            <a:r>
              <a:rPr lang="en-GB" kern="0" err="1"/>
              <a:t>arbeta</a:t>
            </a:r>
            <a:r>
              <a:rPr lang="en-GB" kern="0"/>
              <a:t> </a:t>
            </a:r>
            <a:r>
              <a:rPr lang="en-GB" kern="0" err="1"/>
              <a:t>tillsammans</a:t>
            </a:r>
            <a:endParaRPr lang="en-GB" kern="0"/>
          </a:p>
          <a:p>
            <a:pPr marL="0" indent="0">
              <a:buNone/>
            </a:pPr>
            <a:endParaRPr lang="en-GB" kern="0"/>
          </a:p>
        </p:txBody>
      </p:sp>
      <p:pic>
        <p:nvPicPr>
          <p:cNvPr id="3" name="Image" descr="Image">
            <a:extLst>
              <a:ext uri="{FF2B5EF4-FFF2-40B4-BE49-F238E27FC236}">
                <a16:creationId xmlns:a16="http://schemas.microsoft.com/office/drawing/2014/main" id="{F3F1D8B2-11EC-2547-F4AE-046C8A992223}"/>
              </a:ext>
            </a:extLst>
          </p:cNvPr>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pic>
        <p:nvPicPr>
          <p:cNvPr id="2" name="Bildobjekt 1">
            <a:extLst>
              <a:ext uri="{FF2B5EF4-FFF2-40B4-BE49-F238E27FC236}">
                <a16:creationId xmlns:a16="http://schemas.microsoft.com/office/drawing/2014/main" id="{16423482-F3B3-F2C6-517B-8B676BC9731F}"/>
              </a:ext>
            </a:extLst>
          </p:cNvPr>
          <p:cNvPicPr>
            <a:picLocks noChangeAspect="1"/>
          </p:cNvPicPr>
          <p:nvPr/>
        </p:nvPicPr>
        <p:blipFill>
          <a:blip r:embed="rId3"/>
          <a:stretch>
            <a:fillRect/>
          </a:stretch>
        </p:blipFill>
        <p:spPr>
          <a:xfrm>
            <a:off x="4857595" y="0"/>
            <a:ext cx="7368268" cy="6858000"/>
          </a:xfrm>
          <a:prstGeom prst="rect">
            <a:avLst/>
          </a:prstGeom>
        </p:spPr>
      </p:pic>
    </p:spTree>
    <p:extLst>
      <p:ext uri="{BB962C8B-B14F-4D97-AF65-F5344CB8AC3E}">
        <p14:creationId xmlns:p14="http://schemas.microsoft.com/office/powerpoint/2010/main" val="4836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603250" y="1787032"/>
            <a:ext cx="10994961" cy="2789988"/>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sv-SE" sz="5000" dirty="0">
                <a:latin typeface="Lato Black"/>
              </a:rPr>
              <a:t>Portföljevaluering</a:t>
            </a:r>
            <a:endParaRPr lang="en-US" sz="5000" dirty="0">
              <a:latin typeface="Lato Black"/>
            </a:endParaRPr>
          </a:p>
        </p:txBody>
      </p:sp>
      <p:sp>
        <p:nvSpPr>
          <p:cNvPr id="7" name="En integrerat utbildnings-,forsknings- och innovationsplattform">
            <a:extLst>
              <a:ext uri="{FF2B5EF4-FFF2-40B4-BE49-F238E27FC236}">
                <a16:creationId xmlns:a16="http://schemas.microsoft.com/office/drawing/2014/main" id="{7AD96F7D-355F-A210-D102-7016A3B337FB}"/>
              </a:ext>
            </a:extLst>
          </p:cNvPr>
          <p:cNvSpPr txBox="1">
            <a:spLocks/>
          </p:cNvSpPr>
          <p:nvPr/>
        </p:nvSpPr>
        <p:spPr>
          <a:xfrm>
            <a:off x="603250" y="3334871"/>
            <a:ext cx="7734641" cy="24877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40" tIns="45720" rIns="91440" bIns="45720" anchor="t">
            <a:normAutofit/>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r>
              <a:rPr lang="en-GB" kern="0" err="1"/>
              <a:t>Utvärderingskriterier</a:t>
            </a:r>
            <a:r>
              <a:rPr lang="en-GB" kern="0"/>
              <a:t> </a:t>
            </a:r>
          </a:p>
          <a:p>
            <a:r>
              <a:rPr lang="en-GB" kern="0" err="1"/>
              <a:t>Befintliga</a:t>
            </a:r>
            <a:r>
              <a:rPr lang="en-GB" kern="0"/>
              <a:t> </a:t>
            </a:r>
            <a:r>
              <a:rPr lang="en-GB" kern="0" err="1"/>
              <a:t>och</a:t>
            </a:r>
            <a:r>
              <a:rPr lang="en-GB" kern="0"/>
              <a:t> </a:t>
            </a:r>
            <a:r>
              <a:rPr lang="en-GB" kern="0" err="1"/>
              <a:t>nya</a:t>
            </a:r>
            <a:r>
              <a:rPr lang="en-GB" kern="0"/>
              <a:t> </a:t>
            </a:r>
            <a:r>
              <a:rPr lang="en-GB" kern="0" err="1"/>
              <a:t>initiativ</a:t>
            </a:r>
            <a:r>
              <a:rPr lang="en-GB" kern="0"/>
              <a:t>, </a:t>
            </a:r>
            <a:r>
              <a:rPr lang="en-GB" kern="0" err="1"/>
              <a:t>överblick</a:t>
            </a:r>
            <a:r>
              <a:rPr lang="en-GB" kern="0"/>
              <a:t> </a:t>
            </a:r>
            <a:r>
              <a:rPr lang="en-GB" kern="0" err="1"/>
              <a:t>och</a:t>
            </a:r>
            <a:r>
              <a:rPr lang="en-GB" kern="0"/>
              <a:t> </a:t>
            </a:r>
            <a:r>
              <a:rPr lang="en-GB" kern="0" err="1"/>
              <a:t>prioritering</a:t>
            </a:r>
            <a:r>
              <a:rPr lang="en-GB" kern="0"/>
              <a:t> </a:t>
            </a:r>
          </a:p>
          <a:p>
            <a:r>
              <a:rPr lang="en-GB" kern="0" err="1"/>
              <a:t>Beslut</a:t>
            </a:r>
            <a:r>
              <a:rPr lang="en-GB" kern="0"/>
              <a:t> </a:t>
            </a:r>
            <a:r>
              <a:rPr lang="en-GB" kern="0" err="1"/>
              <a:t>kring</a:t>
            </a:r>
            <a:r>
              <a:rPr lang="en-GB" kern="0"/>
              <a:t> </a:t>
            </a:r>
            <a:r>
              <a:rPr lang="en-GB" kern="0" err="1"/>
              <a:t>kommande</a:t>
            </a:r>
            <a:r>
              <a:rPr lang="en-GB" kern="0"/>
              <a:t> </a:t>
            </a:r>
            <a:r>
              <a:rPr lang="en-GB" kern="0" err="1"/>
              <a:t>initiativ</a:t>
            </a:r>
            <a:r>
              <a:rPr lang="en-GB" kern="0"/>
              <a:t> </a:t>
            </a:r>
            <a:r>
              <a:rPr lang="en-GB" kern="0" err="1"/>
              <a:t>och</a:t>
            </a:r>
            <a:r>
              <a:rPr lang="en-GB" kern="0"/>
              <a:t> </a:t>
            </a:r>
            <a:r>
              <a:rPr lang="en-GB" kern="0" err="1"/>
              <a:t>uppdateringar</a:t>
            </a:r>
            <a:r>
              <a:rPr lang="en-GB" kern="0"/>
              <a:t> budget</a:t>
            </a:r>
          </a:p>
          <a:p>
            <a:pPr marL="0" indent="0">
              <a:buNone/>
            </a:pPr>
            <a:endParaRPr lang="en-GB" kern="0"/>
          </a:p>
        </p:txBody>
      </p:sp>
      <p:pic>
        <p:nvPicPr>
          <p:cNvPr id="3" name="Image" descr="Image">
            <a:extLst>
              <a:ext uri="{FF2B5EF4-FFF2-40B4-BE49-F238E27FC236}">
                <a16:creationId xmlns:a16="http://schemas.microsoft.com/office/drawing/2014/main" id="{F3F1D8B2-11EC-2547-F4AE-046C8A992223}"/>
              </a:ext>
            </a:extLst>
          </p:cNvPr>
          <p:cNvPicPr>
            <a:picLocks noChangeAspect="1"/>
          </p:cNvPicPr>
          <p:nvPr/>
        </p:nvPicPr>
        <p:blipFill>
          <a:blip r:embed="rId3"/>
          <a:stretch>
            <a:fillRect/>
          </a:stretch>
        </p:blipFill>
        <p:spPr>
          <a:xfrm rot="16200000">
            <a:off x="-58136" y="6308284"/>
            <a:ext cx="602200" cy="198704"/>
          </a:xfrm>
          <a:prstGeom prst="rect">
            <a:avLst/>
          </a:prstGeom>
          <a:ln w="12700">
            <a:miter lim="400000"/>
          </a:ln>
        </p:spPr>
      </p:pic>
    </p:spTree>
    <p:extLst>
      <p:ext uri="{BB962C8B-B14F-4D97-AF65-F5344CB8AC3E}">
        <p14:creationId xmlns:p14="http://schemas.microsoft.com/office/powerpoint/2010/main" val="192296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dobjekt 6" descr="En bild som visar text, diagram, linje, Graf&#10;&#10;Automatiskt genererad beskrivning">
            <a:extLst>
              <a:ext uri="{FF2B5EF4-FFF2-40B4-BE49-F238E27FC236}">
                <a16:creationId xmlns:a16="http://schemas.microsoft.com/office/drawing/2014/main" id="{59489B1A-B739-5C03-693B-6B1ECC9B1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16900"/>
            <a:ext cx="12250253" cy="2435782"/>
          </a:xfrm>
          <a:prstGeom prst="rect">
            <a:avLst/>
          </a:prstGeom>
        </p:spPr>
      </p:pic>
    </p:spTree>
    <p:extLst>
      <p:ext uri="{BB962C8B-B14F-4D97-AF65-F5344CB8AC3E}">
        <p14:creationId xmlns:p14="http://schemas.microsoft.com/office/powerpoint/2010/main" val="810605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B474CC-F0D3-B342-CDE5-BA845FA4251D}"/>
              </a:ext>
            </a:extLst>
          </p:cNvPr>
          <p:cNvSpPr>
            <a:spLocks noGrp="1"/>
          </p:cNvSpPr>
          <p:nvPr>
            <p:ph type="title"/>
          </p:nvPr>
        </p:nvSpPr>
        <p:spPr/>
        <p:txBody>
          <a:bodyPr/>
          <a:lstStyle/>
          <a:p>
            <a:r>
              <a:rPr lang="sv-SE" dirty="0">
                <a:latin typeface="Lato" panose="020F0502020204030203" pitchFamily="34" charset="0"/>
                <a:ea typeface="Lato" panose="020F0502020204030203" pitchFamily="34" charset="0"/>
                <a:cs typeface="Lato" panose="020F0502020204030203" pitchFamily="34" charset="0"/>
              </a:rPr>
              <a:t>Nytt på Samhällskontraktet</a:t>
            </a:r>
          </a:p>
        </p:txBody>
      </p:sp>
      <p:sp>
        <p:nvSpPr>
          <p:cNvPr id="3" name="Platshållare för text 2">
            <a:extLst>
              <a:ext uri="{FF2B5EF4-FFF2-40B4-BE49-F238E27FC236}">
                <a16:creationId xmlns:a16="http://schemas.microsoft.com/office/drawing/2014/main" id="{16694043-B990-2182-7509-109CB79DF982}"/>
              </a:ext>
            </a:extLst>
          </p:cNvPr>
          <p:cNvSpPr>
            <a:spLocks noGrp="1"/>
          </p:cNvSpPr>
          <p:nvPr>
            <p:ph type="body" idx="1"/>
          </p:nvPr>
        </p:nvSpPr>
        <p:spPr>
          <a:xfrm>
            <a:off x="603250" y="2190244"/>
            <a:ext cx="10985500" cy="4128006"/>
          </a:xfrm>
        </p:spPr>
        <p:txBody>
          <a:bodyPr>
            <a:normAutofit/>
          </a:bodyPr>
          <a:lstStyle/>
          <a:p>
            <a:pPr marL="457200" indent="-457200">
              <a:buFont typeface="Arial" panose="020B0604020202020204" pitchFamily="34" charset="0"/>
              <a:buChar char="•"/>
            </a:pPr>
            <a:r>
              <a:rPr lang="sv-SE" dirty="0">
                <a:latin typeface="Lato" panose="020F0502020204030203" pitchFamily="34" charset="0"/>
                <a:ea typeface="Lato" panose="020F0502020204030203" pitchFamily="34" charset="0"/>
                <a:cs typeface="Lato" panose="020F0502020204030203" pitchFamily="34" charset="0"/>
              </a:rPr>
              <a:t>Utvärdering av Samhällshubben</a:t>
            </a:r>
          </a:p>
          <a:p>
            <a:pPr marL="457200" indent="-457200">
              <a:buFont typeface="Arial" panose="020B0604020202020204" pitchFamily="34" charset="0"/>
              <a:buChar char="•"/>
            </a:pPr>
            <a:r>
              <a:rPr lang="sv-SE" dirty="0">
                <a:latin typeface="Lato" panose="020F0502020204030203" pitchFamily="34" charset="0"/>
                <a:ea typeface="Lato" panose="020F0502020204030203" pitchFamily="34" charset="0"/>
                <a:cs typeface="Lato" panose="020F0502020204030203" pitchFamily="34" charset="0"/>
              </a:rPr>
              <a:t>Vetenskaplig ledare Jonas </a:t>
            </a:r>
            <a:r>
              <a:rPr lang="sv-SE" dirty="0" err="1">
                <a:latin typeface="Lato" panose="020F0502020204030203" pitchFamily="34" charset="0"/>
                <a:ea typeface="Lato" panose="020F0502020204030203" pitchFamily="34" charset="0"/>
                <a:cs typeface="Lato" panose="020F0502020204030203" pitchFamily="34" charset="0"/>
              </a:rPr>
              <a:t>Stier</a:t>
            </a:r>
            <a:r>
              <a:rPr lang="sv-SE" dirty="0">
                <a:latin typeface="Lato" panose="020F0502020204030203" pitchFamily="34" charset="0"/>
                <a:ea typeface="Lato" panose="020F0502020204030203" pitchFamily="34" charset="0"/>
                <a:cs typeface="Lato" panose="020F0502020204030203" pitchFamily="34" charset="0"/>
              </a:rPr>
              <a:t> </a:t>
            </a:r>
          </a:p>
          <a:p>
            <a:pPr marL="457200" indent="-457200">
              <a:buFont typeface="Arial" panose="020B0604020202020204" pitchFamily="34" charset="0"/>
              <a:buChar char="•"/>
            </a:pPr>
            <a:r>
              <a:rPr lang="sv-SE" dirty="0">
                <a:latin typeface="Lato" panose="020F0502020204030203" pitchFamily="34" charset="0"/>
                <a:ea typeface="Lato" panose="020F0502020204030203" pitchFamily="34" charset="0"/>
                <a:cs typeface="Lato" panose="020F0502020204030203" pitchFamily="34" charset="0"/>
              </a:rPr>
              <a:t>Eric stöttar oss i området med länken till forskning och utbildning</a:t>
            </a:r>
          </a:p>
          <a:p>
            <a:pPr marL="457200" indent="-457200">
              <a:buFont typeface="Arial" panose="020B0604020202020204" pitchFamily="34" charset="0"/>
              <a:buChar char="•"/>
            </a:pPr>
            <a:r>
              <a:rPr lang="sv-SE" dirty="0" err="1">
                <a:latin typeface="Lato" panose="020F0502020204030203" pitchFamily="34" charset="0"/>
                <a:ea typeface="Lato" panose="020F0502020204030203" pitchFamily="34" charset="0"/>
                <a:cs typeface="Lato" panose="020F0502020204030203" pitchFamily="34" charset="0"/>
              </a:rPr>
              <a:t>Fellowship</a:t>
            </a:r>
            <a:r>
              <a:rPr lang="sv-SE" dirty="0">
                <a:latin typeface="Lato" panose="020F0502020204030203" pitchFamily="34" charset="0"/>
                <a:ea typeface="Lato" panose="020F0502020204030203" pitchFamily="34" charset="0"/>
                <a:cs typeface="Lato" panose="020F0502020204030203" pitchFamily="34" charset="0"/>
              </a:rPr>
              <a:t> – vi stärker upp teamet med Ylva </a:t>
            </a:r>
            <a:r>
              <a:rPr lang="sv-SE" dirty="0" err="1">
                <a:latin typeface="Lato" panose="020F0502020204030203" pitchFamily="34" charset="0"/>
                <a:ea typeface="Lato" panose="020F0502020204030203" pitchFamily="34" charset="0"/>
                <a:cs typeface="Lato" panose="020F0502020204030203" pitchFamily="34" charset="0"/>
              </a:rPr>
              <a:t>Wretås</a:t>
            </a:r>
            <a:endParaRPr lang="sv-SE"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sv-SE" dirty="0">
                <a:latin typeface="Lato" panose="020F0502020204030203" pitchFamily="34" charset="0"/>
                <a:ea typeface="Lato" panose="020F0502020204030203" pitchFamily="34" charset="0"/>
                <a:cs typeface="Lato" panose="020F0502020204030203" pitchFamily="34" charset="0"/>
              </a:rPr>
              <a:t>Uppväxling medel - forskning kopplat till SHK (samhällsutmaningar) finansieras med 10 miljoner från MDU</a:t>
            </a:r>
          </a:p>
        </p:txBody>
      </p:sp>
    </p:spTree>
    <p:extLst>
      <p:ext uri="{BB962C8B-B14F-4D97-AF65-F5344CB8AC3E}">
        <p14:creationId xmlns:p14="http://schemas.microsoft.com/office/powerpoint/2010/main" val="9580335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603250" y="1787032"/>
            <a:ext cx="10994961" cy="2789988"/>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sv-SE" sz="5000" dirty="0">
                <a:latin typeface="Lato Black"/>
              </a:rPr>
              <a:t>Tre horisonter för att bedriva praktikintegrerad och tvärvetenskaplig forskning och utbildning</a:t>
            </a:r>
            <a:endParaRPr lang="en-US" sz="5000" dirty="0">
              <a:latin typeface="Lato Black"/>
            </a:endParaRPr>
          </a:p>
        </p:txBody>
      </p:sp>
      <p:sp>
        <p:nvSpPr>
          <p:cNvPr id="7" name="En integrerat utbildnings-,forsknings- och innovationsplattform">
            <a:extLst>
              <a:ext uri="{FF2B5EF4-FFF2-40B4-BE49-F238E27FC236}">
                <a16:creationId xmlns:a16="http://schemas.microsoft.com/office/drawing/2014/main" id="{7AD96F7D-355F-A210-D102-7016A3B337FB}"/>
              </a:ext>
            </a:extLst>
          </p:cNvPr>
          <p:cNvSpPr txBox="1">
            <a:spLocks/>
          </p:cNvSpPr>
          <p:nvPr/>
        </p:nvSpPr>
        <p:spPr>
          <a:xfrm>
            <a:off x="603250" y="4639640"/>
            <a:ext cx="7734641" cy="42702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40" tIns="45720" rIns="91440" bIns="45720" anchor="t">
            <a:normAutofit lnSpcReduction="10000"/>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a:buNone/>
            </a:pPr>
            <a:r>
              <a:rPr lang="en-GB" kern="0" err="1"/>
              <a:t>En</a:t>
            </a:r>
            <a:r>
              <a:rPr lang="en-GB" kern="0"/>
              <a:t> </a:t>
            </a:r>
            <a:r>
              <a:rPr lang="en-GB" kern="0" err="1"/>
              <a:t>kort</a:t>
            </a:r>
            <a:r>
              <a:rPr lang="en-GB" kern="0"/>
              <a:t>- </a:t>
            </a:r>
            <a:r>
              <a:rPr lang="en-GB" kern="0" err="1"/>
              <a:t>och</a:t>
            </a:r>
            <a:r>
              <a:rPr lang="en-GB" kern="0"/>
              <a:t> </a:t>
            </a:r>
            <a:r>
              <a:rPr lang="en-GB" kern="0" err="1"/>
              <a:t>långsiktig</a:t>
            </a:r>
            <a:r>
              <a:rPr lang="en-GB" kern="0"/>
              <a:t> strategi</a:t>
            </a:r>
          </a:p>
        </p:txBody>
      </p:sp>
      <p:pic>
        <p:nvPicPr>
          <p:cNvPr id="3" name="Image" descr="Image">
            <a:extLst>
              <a:ext uri="{FF2B5EF4-FFF2-40B4-BE49-F238E27FC236}">
                <a16:creationId xmlns:a16="http://schemas.microsoft.com/office/drawing/2014/main" id="{F3F1D8B2-11EC-2547-F4AE-046C8A992223}"/>
              </a:ext>
            </a:extLst>
          </p:cNvPr>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Tree>
    <p:extLst>
      <p:ext uri="{BB962C8B-B14F-4D97-AF65-F5344CB8AC3E}">
        <p14:creationId xmlns:p14="http://schemas.microsoft.com/office/powerpoint/2010/main" val="143503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14" name="Vad sker i expeditionsbåtarna?">
            <a:extLst>
              <a:ext uri="{FF2B5EF4-FFF2-40B4-BE49-F238E27FC236}">
                <a16:creationId xmlns:a16="http://schemas.microsoft.com/office/drawing/2014/main" id="{7B6F5230-1431-E0F4-DD22-1F79BD38C134}"/>
              </a:ext>
            </a:extLst>
          </p:cNvPr>
          <p:cNvSpPr txBox="1">
            <a:spLocks/>
          </p:cNvSpPr>
          <p:nvPr/>
        </p:nvSpPr>
        <p:spPr>
          <a:xfrm>
            <a:off x="589998" y="577920"/>
            <a:ext cx="9166318" cy="4570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2243271" rtl="0" latinLnBrk="0">
              <a:lnSpc>
                <a:spcPct val="90000"/>
              </a:lnSpc>
              <a:spcBef>
                <a:spcPts val="0"/>
              </a:spcBef>
              <a:spcAft>
                <a:spcPts val="0"/>
              </a:spcAft>
              <a:buClrTx/>
              <a:buSzTx/>
              <a:buFontTx/>
              <a:buNone/>
              <a:tabLst/>
              <a:defRPr sz="5060" b="0" i="0" u="none" strike="noStrike" cap="none" spc="-101" baseline="0">
                <a:solidFill>
                  <a:srgbClr val="000000"/>
                </a:solidFill>
                <a:uFillTx/>
                <a:latin typeface="Lato Bold"/>
                <a:ea typeface="Lato Bold"/>
                <a:cs typeface="Lato Bold"/>
                <a:sym typeface="Lato Bold"/>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n-US" sz="2800" kern="0" err="1"/>
              <a:t>Översikt</a:t>
            </a:r>
            <a:r>
              <a:rPr lang="en-US" sz="2800" kern="0"/>
              <a:t> </a:t>
            </a:r>
            <a:r>
              <a:rPr lang="en-US" sz="2800" kern="0" err="1"/>
              <a:t>tre</a:t>
            </a:r>
            <a:r>
              <a:rPr lang="en-US" sz="2800" kern="0"/>
              <a:t> </a:t>
            </a:r>
            <a:r>
              <a:rPr lang="en-US" sz="2800" kern="0" err="1"/>
              <a:t>horisonter</a:t>
            </a:r>
            <a:r>
              <a:rPr lang="en-US" sz="2800" kern="0"/>
              <a:t> 2024</a:t>
            </a:r>
            <a:endParaRPr lang="en-US" err="1"/>
          </a:p>
        </p:txBody>
      </p:sp>
      <p:grpSp>
        <p:nvGrpSpPr>
          <p:cNvPr id="8" name="Group 7">
            <a:extLst>
              <a:ext uri="{FF2B5EF4-FFF2-40B4-BE49-F238E27FC236}">
                <a16:creationId xmlns:a16="http://schemas.microsoft.com/office/drawing/2014/main" id="{1AFD8DD7-1250-530E-F02A-F2300EA41190}"/>
              </a:ext>
            </a:extLst>
          </p:cNvPr>
          <p:cNvGrpSpPr/>
          <p:nvPr/>
        </p:nvGrpSpPr>
        <p:grpSpPr>
          <a:xfrm>
            <a:off x="754554" y="2733680"/>
            <a:ext cx="10685328" cy="502897"/>
            <a:chOff x="591268" y="1490894"/>
            <a:chExt cx="10685328" cy="502897"/>
          </a:xfrm>
        </p:grpSpPr>
        <p:sp>
          <p:nvSpPr>
            <p:cNvPr id="7" name="Horisont 1: hävstång från nuet">
              <a:extLst>
                <a:ext uri="{FF2B5EF4-FFF2-40B4-BE49-F238E27FC236}">
                  <a16:creationId xmlns:a16="http://schemas.microsoft.com/office/drawing/2014/main" id="{9BC54F76-FAF2-05BC-9CF7-9FE7AAA5C957}"/>
                </a:ext>
              </a:extLst>
            </p:cNvPr>
            <p:cNvSpPr/>
            <p:nvPr/>
          </p:nvSpPr>
          <p:spPr>
            <a:xfrm>
              <a:off x="591268" y="1490894"/>
              <a:ext cx="3019993" cy="495175"/>
            </a:xfrm>
            <a:prstGeom prst="roundRect">
              <a:avLst>
                <a:gd name="adj" fmla="val 19236"/>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a:solidFill>
                    <a:srgbClr val="FFFFFF"/>
                  </a:solidFill>
                  <a:latin typeface="Lato Regular"/>
                  <a:ea typeface="Lato Regular"/>
                  <a:cs typeface="Lato Regular"/>
                  <a:sym typeface="Lato Regular"/>
                </a:defRPr>
              </a:lvl1pPr>
            </a:lstStyle>
            <a:p>
              <a:pPr algn="ctr" defTabSz="412750" hangingPunct="0"/>
              <a:r>
                <a:rPr sz="1600" kern="0"/>
                <a:t>Horisont 1: </a:t>
              </a:r>
              <a:r>
                <a:rPr lang="en-GB" sz="1600" kern="0" err="1"/>
                <a:t>nära</a:t>
              </a:r>
              <a:endParaRPr sz="1600" kern="0" err="1"/>
            </a:p>
          </p:txBody>
        </p:sp>
        <p:sp>
          <p:nvSpPr>
            <p:cNvPr id="9" name="Horisont 2: katalysera nästa">
              <a:extLst>
                <a:ext uri="{FF2B5EF4-FFF2-40B4-BE49-F238E27FC236}">
                  <a16:creationId xmlns:a16="http://schemas.microsoft.com/office/drawing/2014/main" id="{502C149A-1F8C-DFBF-FFBD-FBBD63ED2383}"/>
                </a:ext>
              </a:extLst>
            </p:cNvPr>
            <p:cNvSpPr/>
            <p:nvPr/>
          </p:nvSpPr>
          <p:spPr>
            <a:xfrm>
              <a:off x="4397280" y="1494177"/>
              <a:ext cx="3046089" cy="495175"/>
            </a:xfrm>
            <a:prstGeom prst="roundRect">
              <a:avLst>
                <a:gd name="adj" fmla="val 19236"/>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a:solidFill>
                    <a:srgbClr val="FFFFFF"/>
                  </a:solidFill>
                  <a:latin typeface="Lato Regular"/>
                  <a:ea typeface="Lato Regular"/>
                  <a:cs typeface="Lato Regular"/>
                  <a:sym typeface="Lato Regular"/>
                </a:defRPr>
              </a:lvl1pPr>
            </a:lstStyle>
            <a:p>
              <a:pPr algn="ctr" defTabSz="412750" hangingPunct="0"/>
              <a:r>
                <a:rPr sz="1600" kern="0"/>
                <a:t>Horisont 2: </a:t>
              </a:r>
              <a:r>
                <a:rPr sz="1600" kern="0" err="1"/>
                <a:t>nästa</a:t>
              </a:r>
              <a:endParaRPr lang="en-US" sz="1600" kern="0" err="1"/>
            </a:p>
          </p:txBody>
        </p:sp>
        <p:sp>
          <p:nvSpPr>
            <p:cNvPr id="11" name="Horisont 3: ny resilient framtid">
              <a:extLst>
                <a:ext uri="{FF2B5EF4-FFF2-40B4-BE49-F238E27FC236}">
                  <a16:creationId xmlns:a16="http://schemas.microsoft.com/office/drawing/2014/main" id="{20A90ABA-CFAD-1C93-7192-55D8250214C2}"/>
                </a:ext>
              </a:extLst>
            </p:cNvPr>
            <p:cNvSpPr/>
            <p:nvPr/>
          </p:nvSpPr>
          <p:spPr>
            <a:xfrm>
              <a:off x="8230507" y="1498616"/>
              <a:ext cx="3046089" cy="495175"/>
            </a:xfrm>
            <a:prstGeom prst="roundRect">
              <a:avLst>
                <a:gd name="adj" fmla="val 19236"/>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a:solidFill>
                    <a:srgbClr val="FFFFFF"/>
                  </a:solidFill>
                  <a:latin typeface="Lato Regular"/>
                  <a:ea typeface="Lato Regular"/>
                  <a:cs typeface="Lato Regular"/>
                  <a:sym typeface="Lato Regular"/>
                </a:defRPr>
              </a:lvl1pPr>
            </a:lstStyle>
            <a:p>
              <a:pPr algn="ctr" defTabSz="412750" hangingPunct="0"/>
              <a:r>
                <a:rPr sz="1600" kern="0"/>
                <a:t>Horisont 3: </a:t>
              </a:r>
              <a:r>
                <a:rPr sz="1600" kern="0" err="1"/>
                <a:t>ny</a:t>
              </a:r>
              <a:endParaRPr lang="en-US" sz="1600" kern="0"/>
            </a:p>
          </p:txBody>
        </p:sp>
      </p:grpSp>
      <p:grpSp>
        <p:nvGrpSpPr>
          <p:cNvPr id="19" name="Group 18">
            <a:extLst>
              <a:ext uri="{FF2B5EF4-FFF2-40B4-BE49-F238E27FC236}">
                <a16:creationId xmlns:a16="http://schemas.microsoft.com/office/drawing/2014/main" id="{4C2AB0C0-748D-526E-002C-7C488B445459}"/>
              </a:ext>
            </a:extLst>
          </p:cNvPr>
          <p:cNvGrpSpPr/>
          <p:nvPr/>
        </p:nvGrpSpPr>
        <p:grpSpPr>
          <a:xfrm>
            <a:off x="751254" y="3309128"/>
            <a:ext cx="10685755" cy="2894468"/>
            <a:chOff x="587968" y="2265913"/>
            <a:chExt cx="10685755" cy="2894468"/>
          </a:xfrm>
        </p:grpSpPr>
        <p:sp>
          <p:nvSpPr>
            <p:cNvPr id="3" name="Designa och etablera konsortier av lärare, forskare och praktiker som får i uppgift att på helt nya sätt ta sig ann fokusområdenas komplexa utmaningar. Arbetet stöttas av processtödet med fokus på innovation och kontinuerligt lärande.…">
              <a:extLst>
                <a:ext uri="{FF2B5EF4-FFF2-40B4-BE49-F238E27FC236}">
                  <a16:creationId xmlns:a16="http://schemas.microsoft.com/office/drawing/2014/main" id="{1B26811D-2136-87F8-3A6E-7056BD0A97C2}"/>
                </a:ext>
              </a:extLst>
            </p:cNvPr>
            <p:cNvSpPr txBox="1"/>
            <p:nvPr/>
          </p:nvSpPr>
          <p:spPr>
            <a:xfrm>
              <a:off x="8226576" y="2269846"/>
              <a:ext cx="3047147" cy="2890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defTabSz="1219169">
                <a:spcBef>
                  <a:spcPts val="250"/>
                </a:spcBef>
                <a:defRPr>
                  <a:solidFill>
                    <a:srgbClr val="000000"/>
                  </a:solidFill>
                  <a:latin typeface="Lato Regular"/>
                  <a:ea typeface="Lato Regular"/>
                  <a:cs typeface="Lato Regular"/>
                  <a:sym typeface="Lato Regular"/>
                </a:defRPr>
              </a:pPr>
              <a:r>
                <a:rPr lang="sv-SE" sz="1600" kern="0">
                  <a:solidFill>
                    <a:srgbClr val="000000"/>
                  </a:solidFill>
                  <a:latin typeface="Lato Black"/>
                  <a:ea typeface="+mn-lt"/>
                  <a:cs typeface="+mn-lt"/>
                </a:rPr>
                <a:t>KAPACITET &amp; KOMPETENS</a:t>
              </a:r>
              <a:endParaRPr lang="en-US"/>
            </a:p>
            <a:p>
              <a:pPr algn="just" defTabSz="1219169">
                <a:spcBef>
                  <a:spcPts val="250"/>
                </a:spcBef>
                <a:defRPr>
                  <a:solidFill>
                    <a:srgbClr val="000000"/>
                  </a:solidFill>
                  <a:latin typeface="Lato Regular"/>
                  <a:ea typeface="Lato Regular"/>
                  <a:cs typeface="Lato Regular"/>
                  <a:sym typeface="Lato Regular"/>
                </a:defRPr>
              </a:pPr>
              <a:r>
                <a:rPr lang="sv-SE" sz="1300" kern="0">
                  <a:solidFill>
                    <a:srgbClr val="000000"/>
                  </a:solidFill>
                  <a:latin typeface="Lato Light"/>
                  <a:ea typeface="+mn-lt"/>
                  <a:cs typeface="+mn-lt"/>
                </a:rPr>
                <a:t>Bygg kompetens och kapacitet bland forskare, lärare och studenter att samverka kring komplexa samhällsutmaningar.</a:t>
              </a:r>
              <a:endParaRPr lang="en-US" sz="1300">
                <a:latin typeface="Lato Light"/>
                <a:ea typeface="+mn-lt"/>
                <a:cs typeface="+mn-lt"/>
              </a:endParaRPr>
            </a:p>
            <a:p>
              <a:pPr algn="just" defTabSz="1219169">
                <a:spcBef>
                  <a:spcPts val="250"/>
                </a:spcBef>
                <a:defRPr>
                  <a:solidFill>
                    <a:srgbClr val="000000"/>
                  </a:solidFill>
                  <a:latin typeface="Lato Regular"/>
                  <a:ea typeface="Lato Regular"/>
                  <a:cs typeface="Lato Regular"/>
                  <a:sym typeface="Lato Regular"/>
                </a:defRPr>
              </a:pPr>
              <a:endParaRPr lang="sv-SE" sz="1300" kern="0">
                <a:solidFill>
                  <a:srgbClr val="000000"/>
                </a:solidFill>
                <a:latin typeface="Lato Light"/>
                <a:ea typeface="+mn-lt"/>
                <a:cs typeface="+mn-lt"/>
              </a:endParaRPr>
            </a:p>
            <a:p>
              <a:pPr algn="just" defTabSz="1219169">
                <a:spcBef>
                  <a:spcPts val="250"/>
                </a:spcBef>
                <a:defRPr>
                  <a:solidFill>
                    <a:srgbClr val="000000"/>
                  </a:solidFill>
                  <a:latin typeface="Lato Regular"/>
                  <a:ea typeface="Lato Regular"/>
                  <a:cs typeface="Lato Regular"/>
                  <a:sym typeface="Lato Regular"/>
                </a:defRPr>
              </a:pPr>
              <a:r>
                <a:rPr lang="sv-SE" sz="1300" kern="0">
                  <a:solidFill>
                    <a:srgbClr val="000000"/>
                  </a:solidFill>
                  <a:latin typeface="Lato Light"/>
                  <a:ea typeface="Lato Bold"/>
                  <a:cs typeface="Lato Bold"/>
                  <a:sym typeface="Lato Bold"/>
                </a:rPr>
                <a:t>Utforska och testa nya roller, metoder och arbetssätt för forskning och utbildning i syfta att öka möjligheten för </a:t>
              </a:r>
              <a:r>
                <a:rPr lang="sv-SE" sz="1300" kern="0" err="1">
                  <a:solidFill>
                    <a:srgbClr val="000000"/>
                  </a:solidFill>
                  <a:latin typeface="Lato Light"/>
                  <a:ea typeface="Lato Bold"/>
                  <a:cs typeface="Lato Bold"/>
                  <a:sym typeface="Lato Bold"/>
                </a:rPr>
                <a:t>impact</a:t>
              </a:r>
              <a:r>
                <a:rPr lang="sv-SE" sz="1300" kern="0">
                  <a:solidFill>
                    <a:srgbClr val="000000"/>
                  </a:solidFill>
                  <a:latin typeface="Lato Light"/>
                  <a:ea typeface="Lato Bold"/>
                  <a:cs typeface="Lato Bold"/>
                  <a:sym typeface="Lato Bold"/>
                </a:rPr>
                <a:t> i samhället.</a:t>
              </a:r>
              <a:endParaRPr lang="sv-SE" sz="1300" kern="0">
                <a:solidFill>
                  <a:srgbClr val="000000"/>
                </a:solidFill>
                <a:latin typeface="Lato Light"/>
                <a:ea typeface="Lato Bold"/>
                <a:cs typeface="Lato Bold"/>
              </a:endParaRPr>
            </a:p>
            <a:p>
              <a:pPr algn="just" defTabSz="1219169">
                <a:spcBef>
                  <a:spcPts val="250"/>
                </a:spcBef>
                <a:defRPr>
                  <a:solidFill>
                    <a:srgbClr val="000000"/>
                  </a:solidFill>
                  <a:latin typeface="Lato Regular"/>
                  <a:ea typeface="Lato Regular"/>
                  <a:cs typeface="Lato Regular"/>
                  <a:sym typeface="Lato Regular"/>
                </a:defRPr>
              </a:pPr>
              <a:endParaRPr lang="sv-SE" sz="1300" kern="0">
                <a:latin typeface="Lato Light"/>
                <a:ea typeface="Lato Bold"/>
                <a:cs typeface="Arial"/>
              </a:endParaRPr>
            </a:p>
            <a:p>
              <a:pPr algn="just" defTabSz="1219169">
                <a:spcBef>
                  <a:spcPts val="250"/>
                </a:spcBef>
                <a:defRPr>
                  <a:solidFill>
                    <a:srgbClr val="000000"/>
                  </a:solidFill>
                  <a:latin typeface="Lato Regular"/>
                  <a:ea typeface="Lato Regular"/>
                  <a:cs typeface="Lato Regular"/>
                  <a:sym typeface="Lato Regular"/>
                </a:defRPr>
              </a:pPr>
              <a:r>
                <a:rPr lang="sv-SE" sz="1300" kern="0">
                  <a:latin typeface="Lato Light"/>
                  <a:ea typeface="Lato Bold"/>
                  <a:cs typeface="Arial"/>
                </a:rPr>
                <a:t>Forska på de nya rollerna, metoderna och arbetssätten för att förstå effekten och möjliggöra utveckling.</a:t>
              </a:r>
              <a:endParaRPr lang="sv-SE" sz="1300">
                <a:latin typeface="Lato Light"/>
              </a:endParaRPr>
            </a:p>
          </p:txBody>
        </p:sp>
        <p:sp>
          <p:nvSpPr>
            <p:cNvPr id="5" name="Starta praktik och utbildningsintegrerad forskning i relation till SHKs testbäddar och initiativ, t.ex.:…">
              <a:extLst>
                <a:ext uri="{FF2B5EF4-FFF2-40B4-BE49-F238E27FC236}">
                  <a16:creationId xmlns:a16="http://schemas.microsoft.com/office/drawing/2014/main" id="{CC3C8696-AE4D-37AC-ACD5-CA253B5DDC27}"/>
                </a:ext>
              </a:extLst>
            </p:cNvPr>
            <p:cNvSpPr txBox="1"/>
            <p:nvPr/>
          </p:nvSpPr>
          <p:spPr>
            <a:xfrm>
              <a:off x="587968" y="2268548"/>
              <a:ext cx="3051393" cy="1797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lstStyle/>
            <a:p>
              <a:pPr defTabSz="1219169" hangingPunct="0">
                <a:defRPr>
                  <a:solidFill>
                    <a:srgbClr val="000000"/>
                  </a:solidFill>
                  <a:latin typeface="Lato Regular"/>
                  <a:ea typeface="Lato Regular"/>
                  <a:cs typeface="Lato Regular"/>
                  <a:sym typeface="Lato Regular"/>
                </a:defRPr>
              </a:pPr>
              <a:r>
                <a:rPr lang="en-GB" sz="1600" b="1" kern="0">
                  <a:solidFill>
                    <a:srgbClr val="000000"/>
                  </a:solidFill>
                  <a:latin typeface="Lato Black"/>
                  <a:ea typeface="Lato Bold"/>
                  <a:cs typeface="Lato Bold"/>
                </a:rPr>
                <a:t>KOPPLA</a:t>
              </a:r>
              <a:endParaRPr lang="en-GB" sz="1600" b="1" kern="0">
                <a:solidFill>
                  <a:srgbClr val="000000"/>
                </a:solidFill>
                <a:latin typeface="Lato Black"/>
                <a:ea typeface="Lato Bold"/>
                <a:cs typeface="Lato Bold"/>
                <a:sym typeface="Lato Bold"/>
              </a:endParaRPr>
            </a:p>
            <a:p>
              <a:pPr algn="just" defTabSz="1219169">
                <a:defRPr>
                  <a:solidFill>
                    <a:srgbClr val="000000"/>
                  </a:solidFill>
                  <a:latin typeface="Lato Regular"/>
                  <a:ea typeface="Lato Regular"/>
                  <a:cs typeface="Lato Regular"/>
                  <a:sym typeface="Lato Regular"/>
                </a:defRPr>
              </a:pPr>
              <a:r>
                <a:rPr lang="en-GB" sz="1300" kern="0" err="1">
                  <a:solidFill>
                    <a:srgbClr val="000000"/>
                  </a:solidFill>
                  <a:latin typeface="Lato Light"/>
                  <a:ea typeface="Lato Bold"/>
                  <a:cs typeface="Lato Bold"/>
                  <a:sym typeface="Lato Bold"/>
                </a:rPr>
                <a:t>Koppla</a:t>
              </a:r>
              <a:r>
                <a:rPr lang="en-GB" sz="1300" kern="0">
                  <a:solidFill>
                    <a:srgbClr val="000000"/>
                  </a:solidFill>
                  <a:latin typeface="Lato Light"/>
                  <a:ea typeface="Lato Bold"/>
                  <a:cs typeface="Lato Bold"/>
                  <a:sym typeface="Lato Bold"/>
                </a:rPr>
                <a:t> </a:t>
              </a:r>
              <a:r>
                <a:rPr lang="en-GB" sz="1300" kern="0" err="1">
                  <a:solidFill>
                    <a:srgbClr val="000000"/>
                  </a:solidFill>
                  <a:latin typeface="Lato Light"/>
                  <a:ea typeface="Lato Bold"/>
                  <a:cs typeface="Lato Bold"/>
                  <a:sym typeface="Lato Bold"/>
                </a:rPr>
                <a:t>tvärvetenskaplig</a:t>
              </a:r>
              <a:r>
                <a:rPr lang="en-GB" sz="1300" kern="0">
                  <a:solidFill>
                    <a:srgbClr val="000000"/>
                  </a:solidFill>
                  <a:latin typeface="Lato Light"/>
                  <a:ea typeface="Lato Bold"/>
                  <a:cs typeface="Lato Bold"/>
                  <a:sym typeface="Lato Bold"/>
                </a:rPr>
                <a:t> </a:t>
              </a:r>
              <a:r>
                <a:rPr lang="en-GB" sz="1300" kern="0" err="1">
                  <a:solidFill>
                    <a:srgbClr val="000000"/>
                  </a:solidFill>
                  <a:latin typeface="Lato Light"/>
                  <a:ea typeface="Lato Bold"/>
                  <a:cs typeface="Lato Bold"/>
                  <a:sym typeface="Lato Bold"/>
                </a:rPr>
                <a:t>forskning</a:t>
              </a:r>
              <a:r>
                <a:rPr lang="en-GB" sz="1300" kern="0">
                  <a:solidFill>
                    <a:srgbClr val="000000"/>
                  </a:solidFill>
                  <a:latin typeface="Lato Light"/>
                  <a:ea typeface="Lato Bold"/>
                  <a:cs typeface="Lato Bold"/>
                  <a:sym typeface="Lato Bold"/>
                </a:rPr>
                <a:t> </a:t>
              </a:r>
              <a:r>
                <a:rPr lang="en-GB" sz="1300" kern="0" err="1">
                  <a:solidFill>
                    <a:srgbClr val="000000"/>
                  </a:solidFill>
                  <a:latin typeface="Lato Light"/>
                  <a:ea typeface="Lato Bold"/>
                  <a:cs typeface="Lato Bold"/>
                  <a:sym typeface="Lato Bold"/>
                </a:rPr>
                <a:t>och</a:t>
              </a:r>
              <a:r>
                <a:rPr lang="en-GB" sz="1300" kern="0">
                  <a:solidFill>
                    <a:srgbClr val="000000"/>
                  </a:solidFill>
                  <a:latin typeface="Lato Light"/>
                  <a:ea typeface="Lato Bold"/>
                  <a:cs typeface="Lato Bold"/>
                  <a:sym typeface="Lato Bold"/>
                </a:rPr>
                <a:t> </a:t>
              </a:r>
              <a:r>
                <a:rPr lang="en-GB" sz="1300" kern="0" err="1">
                  <a:solidFill>
                    <a:srgbClr val="000000"/>
                  </a:solidFill>
                  <a:latin typeface="Lato Light"/>
                  <a:ea typeface="Lato Bold"/>
                  <a:cs typeface="Lato Bold"/>
                  <a:sym typeface="Lato Bold"/>
                </a:rPr>
                <a:t>utmaningsdriven</a:t>
              </a:r>
              <a:r>
                <a:rPr lang="en-GB" sz="1300" kern="0">
                  <a:solidFill>
                    <a:srgbClr val="000000"/>
                  </a:solidFill>
                  <a:latin typeface="Lato Light"/>
                  <a:ea typeface="Lato Bold"/>
                  <a:cs typeface="Lato Bold"/>
                  <a:sym typeface="Lato Bold"/>
                </a:rPr>
                <a:t> </a:t>
              </a:r>
              <a:r>
                <a:rPr lang="en-GB" sz="1300" kern="0" err="1">
                  <a:solidFill>
                    <a:srgbClr val="000000"/>
                  </a:solidFill>
                  <a:latin typeface="Lato Light"/>
                  <a:ea typeface="Lato Bold"/>
                  <a:cs typeface="Lato Bold"/>
                  <a:sym typeface="Lato Bold"/>
                </a:rPr>
                <a:t>utbildning</a:t>
              </a:r>
              <a:r>
                <a:rPr lang="en-GB" sz="1300" kern="0">
                  <a:solidFill>
                    <a:srgbClr val="000000"/>
                  </a:solidFill>
                  <a:latin typeface="Lato Light"/>
                  <a:ea typeface="Lato Regular"/>
                  <a:cs typeface="Lato Regular"/>
                  <a:sym typeface="Lato Bold"/>
                </a:rPr>
                <a:t> till</a:t>
              </a:r>
              <a:r>
                <a:rPr sz="1300" kern="0">
                  <a:solidFill>
                    <a:srgbClr val="000000"/>
                  </a:solidFill>
                  <a:latin typeface="Lato Light"/>
                  <a:sym typeface="Lato Regular"/>
                </a:rPr>
                <a:t> SHKs </a:t>
              </a:r>
              <a:r>
                <a:rPr lang="en-GB" sz="1300" kern="0" err="1">
                  <a:solidFill>
                    <a:srgbClr val="000000"/>
                  </a:solidFill>
                  <a:latin typeface="Lato Light"/>
                  <a:sym typeface="Lato Regular"/>
                </a:rPr>
                <a:t>existerande</a:t>
              </a:r>
              <a:r>
                <a:rPr lang="en-GB" sz="1300" kern="0">
                  <a:solidFill>
                    <a:srgbClr val="000000"/>
                  </a:solidFill>
                  <a:latin typeface="Lato Light"/>
                  <a:sym typeface="Lato Regular"/>
                </a:rPr>
                <a:t> </a:t>
              </a:r>
              <a:r>
                <a:rPr lang="en-GB" sz="1300" kern="0" err="1">
                  <a:solidFill>
                    <a:srgbClr val="000000"/>
                  </a:solidFill>
                  <a:latin typeface="Lato Light"/>
                  <a:sym typeface="Lato Regular"/>
                </a:rPr>
                <a:t>testbäddar</a:t>
              </a:r>
              <a:r>
                <a:rPr sz="1300" kern="0">
                  <a:solidFill>
                    <a:srgbClr val="000000"/>
                  </a:solidFill>
                  <a:latin typeface="Lato Light"/>
                  <a:sym typeface="Lato Regular"/>
                </a:rPr>
                <a:t> </a:t>
              </a:r>
              <a:r>
                <a:rPr sz="1300" kern="0" err="1">
                  <a:solidFill>
                    <a:srgbClr val="000000"/>
                  </a:solidFill>
                  <a:latin typeface="Lato Light"/>
                  <a:sym typeface="Lato Regular"/>
                </a:rPr>
                <a:t>och</a:t>
              </a:r>
              <a:r>
                <a:rPr lang="en-GB" sz="1300" kern="0">
                  <a:solidFill>
                    <a:srgbClr val="000000"/>
                  </a:solidFill>
                  <a:latin typeface="Lato Light"/>
                  <a:sym typeface="Lato Regular"/>
                </a:rPr>
                <a:t> </a:t>
              </a:r>
              <a:r>
                <a:rPr sz="1300" kern="0" err="1">
                  <a:solidFill>
                    <a:srgbClr val="000000"/>
                  </a:solidFill>
                  <a:latin typeface="Lato Light"/>
                  <a:sym typeface="Lato Regular"/>
                </a:rPr>
                <a:t>initiativ</a:t>
              </a:r>
              <a:r>
                <a:rPr sz="1300" kern="0">
                  <a:solidFill>
                    <a:srgbClr val="000000"/>
                  </a:solidFill>
                  <a:latin typeface="Lato Light"/>
                  <a:sym typeface="Lato Regular"/>
                </a:rPr>
                <a:t>.</a:t>
              </a:r>
              <a:endParaRPr lang="en-US" sz="1300" kern="0">
                <a:solidFill>
                  <a:srgbClr val="000000"/>
                </a:solidFill>
                <a:latin typeface="Lato Light"/>
              </a:endParaRPr>
            </a:p>
          </p:txBody>
        </p:sp>
        <p:sp>
          <p:nvSpPr>
            <p:cNvPr id="13"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50F0E04C-BD2A-D06C-549A-30D3AD7628CA}"/>
                </a:ext>
              </a:extLst>
            </p:cNvPr>
            <p:cNvSpPr txBox="1"/>
            <p:nvPr/>
          </p:nvSpPr>
          <p:spPr>
            <a:xfrm>
              <a:off x="4411537" y="2265913"/>
              <a:ext cx="3045049" cy="1536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600" kern="0">
                  <a:solidFill>
                    <a:srgbClr val="000000"/>
                  </a:solidFill>
                  <a:latin typeface="Lato Black"/>
                  <a:ea typeface="Lato Bold"/>
                  <a:cs typeface="Lato Bold"/>
                </a:rPr>
                <a:t>SAMVERKANDE PROCESS</a:t>
              </a:r>
              <a:endParaRPr lang="sv-SE" sz="1600" kern="0">
                <a:solidFill>
                  <a:srgbClr val="000000"/>
                </a:solidFill>
                <a:latin typeface="Lato Black"/>
                <a:ea typeface="Lato Bold"/>
                <a:cs typeface="Lato Bold"/>
                <a:sym typeface="Lato Bold"/>
              </a:endParaRPr>
            </a:p>
            <a:p>
              <a:pPr algn="just" defTabSz="1219169">
                <a:spcBef>
                  <a:spcPts val="250"/>
                </a:spcBef>
                <a:defRPr>
                  <a:solidFill>
                    <a:srgbClr val="000000"/>
                  </a:solidFill>
                  <a:latin typeface="Lato Regular"/>
                  <a:ea typeface="Lato Regular"/>
                  <a:cs typeface="Lato Regular"/>
                  <a:sym typeface="Lato Regular"/>
                </a:defRPr>
              </a:pPr>
              <a:r>
                <a:rPr lang="sv-SE" sz="1300" kern="0">
                  <a:solidFill>
                    <a:srgbClr val="000000"/>
                  </a:solidFill>
                  <a:latin typeface="Lato Light"/>
                  <a:ea typeface="Lato Bold"/>
                  <a:cs typeface="Lato Bold"/>
                  <a:sym typeface="Lato Bold"/>
                </a:rPr>
                <a:t>Etablera konsortier av lärare, forskare och praktiker som tillsammans med relevanta målgrupper utforskar prioriterade samhällsutmaningar och </a:t>
              </a:r>
              <a:r>
                <a:rPr lang="sv-SE" sz="1300" kern="0" err="1">
                  <a:solidFill>
                    <a:srgbClr val="000000"/>
                  </a:solidFill>
                  <a:latin typeface="Lato Light"/>
                  <a:ea typeface="Lato Bold"/>
                  <a:cs typeface="Lato Bold"/>
                  <a:sym typeface="Lato Bold"/>
                </a:rPr>
                <a:t>samskapar</a:t>
              </a:r>
              <a:r>
                <a:rPr lang="sv-SE" sz="1300" kern="0">
                  <a:solidFill>
                    <a:srgbClr val="000000"/>
                  </a:solidFill>
                  <a:latin typeface="Lato Light"/>
                  <a:ea typeface="Lato Bold"/>
                  <a:cs typeface="Lato Bold"/>
                  <a:sym typeface="Lato Bold"/>
                </a:rPr>
                <a:t> portföljer av sammanvävda initiativ som testas i lämplig kontext.</a:t>
              </a:r>
              <a:endParaRPr lang="en-US" sz="1300"/>
            </a:p>
          </p:txBody>
        </p:sp>
      </p:grpSp>
    </p:spTree>
    <p:extLst>
      <p:ext uri="{BB962C8B-B14F-4D97-AF65-F5344CB8AC3E}">
        <p14:creationId xmlns:p14="http://schemas.microsoft.com/office/powerpoint/2010/main" val="16341207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12" name="Vad sker i expeditionsbåtarna?">
            <a:extLst>
              <a:ext uri="{FF2B5EF4-FFF2-40B4-BE49-F238E27FC236}">
                <a16:creationId xmlns:a16="http://schemas.microsoft.com/office/drawing/2014/main" id="{F66188C7-E486-BD90-45B3-DDBA24C1CA80}"/>
              </a:ext>
            </a:extLst>
          </p:cNvPr>
          <p:cNvSpPr txBox="1">
            <a:spLocks/>
          </p:cNvSpPr>
          <p:nvPr/>
        </p:nvSpPr>
        <p:spPr>
          <a:xfrm>
            <a:off x="589998" y="577920"/>
            <a:ext cx="5177256" cy="4570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2243271" rtl="0" latinLnBrk="0">
              <a:lnSpc>
                <a:spcPct val="90000"/>
              </a:lnSpc>
              <a:spcBef>
                <a:spcPts val="0"/>
              </a:spcBef>
              <a:spcAft>
                <a:spcPts val="0"/>
              </a:spcAft>
              <a:buClrTx/>
              <a:buSzTx/>
              <a:buFontTx/>
              <a:buNone/>
              <a:tabLst/>
              <a:defRPr sz="5060" b="0" i="0" u="none" strike="noStrike" cap="none" spc="-101" baseline="0">
                <a:solidFill>
                  <a:srgbClr val="000000"/>
                </a:solidFill>
                <a:uFillTx/>
                <a:latin typeface="Lato Bold"/>
                <a:ea typeface="Lato Bold"/>
                <a:cs typeface="Lato Bold"/>
                <a:sym typeface="Lato Bold"/>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n-US" sz="2800" kern="0" err="1"/>
              <a:t>Prioriterade</a:t>
            </a:r>
            <a:r>
              <a:rPr lang="en-US" sz="2800" kern="0"/>
              <a:t> </a:t>
            </a:r>
            <a:r>
              <a:rPr lang="en-US" sz="2800" kern="0" err="1"/>
              <a:t>samhällsutmaningar</a:t>
            </a:r>
            <a:endParaRPr lang="en-US" err="1"/>
          </a:p>
        </p:txBody>
      </p:sp>
      <p:sp>
        <p:nvSpPr>
          <p:cNvPr id="14" name="Starta praktik och utbildningsintegrerad forskning i relation till SHKs testbäddar och initiativ, t.ex.:…">
            <a:extLst>
              <a:ext uri="{FF2B5EF4-FFF2-40B4-BE49-F238E27FC236}">
                <a16:creationId xmlns:a16="http://schemas.microsoft.com/office/drawing/2014/main" id="{B8DF1A57-6609-B5B9-8B92-4D4DCBEDA712}"/>
              </a:ext>
            </a:extLst>
          </p:cNvPr>
          <p:cNvSpPr txBox="1"/>
          <p:nvPr/>
        </p:nvSpPr>
        <p:spPr>
          <a:xfrm>
            <a:off x="592858" y="1032862"/>
            <a:ext cx="10770626" cy="518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lstStyle/>
          <a:p>
            <a:pPr defTabSz="1219169">
              <a:defRPr>
                <a:solidFill>
                  <a:srgbClr val="000000"/>
                </a:solidFill>
                <a:latin typeface="Lato Regular"/>
                <a:ea typeface="Lato Regular"/>
                <a:cs typeface="Lato Regular"/>
                <a:sym typeface="Lato Regular"/>
              </a:defRPr>
            </a:pPr>
            <a:r>
              <a:rPr lang="sv-SE" sz="1600" i="1" kern="0">
                <a:solidFill>
                  <a:srgbClr val="000000"/>
                </a:solidFill>
                <a:latin typeface="Lato Light"/>
                <a:ea typeface="+mn-lt"/>
                <a:cs typeface="+mn-lt"/>
                <a:sym typeface="Lato Bold"/>
              </a:rPr>
              <a:t>Nuvarande prioriterade samhällsutmaningar inom SHK.</a:t>
            </a:r>
            <a:endParaRPr lang="en-US"/>
          </a:p>
        </p:txBody>
      </p:sp>
      <p:grpSp>
        <p:nvGrpSpPr>
          <p:cNvPr id="16" name="Group 15">
            <a:extLst>
              <a:ext uri="{FF2B5EF4-FFF2-40B4-BE49-F238E27FC236}">
                <a16:creationId xmlns:a16="http://schemas.microsoft.com/office/drawing/2014/main" id="{EF012D93-CD41-5937-3EA7-CA719F79F930}"/>
              </a:ext>
            </a:extLst>
          </p:cNvPr>
          <p:cNvGrpSpPr/>
          <p:nvPr/>
        </p:nvGrpSpPr>
        <p:grpSpPr>
          <a:xfrm>
            <a:off x="7318686" y="2365565"/>
            <a:ext cx="4153345" cy="3941077"/>
            <a:chOff x="6351277" y="1994504"/>
            <a:chExt cx="4153345" cy="3941077"/>
          </a:xfrm>
        </p:grpSpPr>
        <p:sp>
          <p:nvSpPr>
            <p:cNvPr id="11" name="object 7">
              <a:extLst>
                <a:ext uri="{FF2B5EF4-FFF2-40B4-BE49-F238E27FC236}">
                  <a16:creationId xmlns:a16="http://schemas.microsoft.com/office/drawing/2014/main" id="{5A19C063-E541-A2E4-770D-3519FF5691F7}"/>
                </a:ext>
              </a:extLst>
            </p:cNvPr>
            <p:cNvSpPr txBox="1"/>
            <p:nvPr/>
          </p:nvSpPr>
          <p:spPr>
            <a:xfrm>
              <a:off x="6351277" y="1994504"/>
              <a:ext cx="4153345" cy="518485"/>
            </a:xfrm>
            <a:prstGeom prst="rect">
              <a:avLst/>
            </a:prstGeom>
          </p:spPr>
          <p:txBody>
            <a:bodyPr vert="horz" wrap="square" lIns="0" tIns="6931" rIns="0" bIns="0" rtlCol="0" anchor="t">
              <a:spAutoFit/>
            </a:bodyPr>
            <a:lstStyle/>
            <a:p>
              <a:pPr marL="7620" marR="2540" defTabSz="554492">
                <a:lnSpc>
                  <a:spcPct val="101299"/>
                </a:lnSpc>
                <a:spcBef>
                  <a:spcPts val="55"/>
                </a:spcBef>
                <a:defRPr/>
              </a:pPr>
              <a:r>
                <a:rPr lang="sv-SE" sz="1700">
                  <a:solidFill>
                    <a:srgbClr val="151515"/>
                  </a:solidFill>
                  <a:latin typeface="Lato Light"/>
                  <a:ea typeface="Lato Light"/>
                  <a:cs typeface="Lato Light"/>
                </a:rPr>
                <a:t>Hur kan alla äldre personer uppleva en god hälsa och välbefinnande?</a:t>
              </a:r>
              <a:endParaRPr lang="en-US" sz="1700">
                <a:latin typeface="Lato Light"/>
                <a:ea typeface="Lato Light"/>
                <a:cs typeface="Lato Light"/>
              </a:endParaRPr>
            </a:p>
          </p:txBody>
        </p:sp>
        <p:sp>
          <p:nvSpPr>
            <p:cNvPr id="15" name="object 8">
              <a:extLst>
                <a:ext uri="{FF2B5EF4-FFF2-40B4-BE49-F238E27FC236}">
                  <a16:creationId xmlns:a16="http://schemas.microsoft.com/office/drawing/2014/main" id="{C1B81C0E-2892-7F62-4FD9-B838579D4484}"/>
                </a:ext>
              </a:extLst>
            </p:cNvPr>
            <p:cNvSpPr txBox="1"/>
            <p:nvPr/>
          </p:nvSpPr>
          <p:spPr>
            <a:xfrm>
              <a:off x="6351278" y="4891247"/>
              <a:ext cx="4147490" cy="1044334"/>
            </a:xfrm>
            <a:prstGeom prst="rect">
              <a:avLst/>
            </a:prstGeom>
          </p:spPr>
          <p:txBody>
            <a:bodyPr vert="horz" wrap="square" lIns="0" tIns="6931" rIns="0" bIns="0" rtlCol="0" anchor="t">
              <a:spAutoFit/>
            </a:bodyPr>
            <a:lstStyle/>
            <a:p>
              <a:pPr marL="7620" marR="2540" defTabSz="554492">
                <a:lnSpc>
                  <a:spcPct val="101299"/>
                </a:lnSpc>
                <a:spcBef>
                  <a:spcPts val="55"/>
                </a:spcBef>
                <a:defRPr/>
              </a:pPr>
              <a:r>
                <a:rPr lang="sv-SE" sz="1700">
                  <a:solidFill>
                    <a:srgbClr val="151515"/>
                  </a:solidFill>
                  <a:latin typeface="Lato Light"/>
                  <a:ea typeface="Lato Light"/>
                  <a:cs typeface="Lato Light"/>
                </a:rPr>
                <a:t>Hur kan alla äldre, utifrån sina förutsättningar, bidra till nyfiket kunskapsutbyte och ett hållbart och hälsosamt lärande i vardagen?</a:t>
              </a:r>
              <a:endParaRPr lang="en-US" sz="1700">
                <a:latin typeface="Lato Light"/>
                <a:ea typeface="Lato Light"/>
                <a:cs typeface="Lato Light"/>
              </a:endParaRPr>
            </a:p>
          </p:txBody>
        </p:sp>
        <p:sp>
          <p:nvSpPr>
            <p:cNvPr id="17" name="object 9">
              <a:extLst>
                <a:ext uri="{FF2B5EF4-FFF2-40B4-BE49-F238E27FC236}">
                  <a16:creationId xmlns:a16="http://schemas.microsoft.com/office/drawing/2014/main" id="{E19C3F5A-71AC-04AA-651E-0A12D5AF91CA}"/>
                </a:ext>
              </a:extLst>
            </p:cNvPr>
            <p:cNvSpPr txBox="1"/>
            <p:nvPr/>
          </p:nvSpPr>
          <p:spPr>
            <a:xfrm>
              <a:off x="6351277" y="3428080"/>
              <a:ext cx="4142607" cy="780095"/>
            </a:xfrm>
            <a:prstGeom prst="rect">
              <a:avLst/>
            </a:prstGeom>
          </p:spPr>
          <p:txBody>
            <a:bodyPr vert="horz" wrap="square" lIns="0" tIns="6931" rIns="0" bIns="0" rtlCol="0" anchor="t">
              <a:spAutoFit/>
            </a:bodyPr>
            <a:lstStyle/>
            <a:p>
              <a:pPr marL="7620" marR="178435" defTabSz="554492">
                <a:lnSpc>
                  <a:spcPct val="101299"/>
                </a:lnSpc>
                <a:spcBef>
                  <a:spcPts val="55"/>
                </a:spcBef>
                <a:defRPr/>
              </a:pPr>
              <a:r>
                <a:rPr lang="sv-SE" sz="1700">
                  <a:solidFill>
                    <a:srgbClr val="151515"/>
                  </a:solidFill>
                  <a:latin typeface="Lato Light"/>
                  <a:ea typeface="Lato Light"/>
                  <a:cs typeface="Lato Light"/>
                </a:rPr>
                <a:t>Hur kan alla äldre invånare bli självbestämmande och leva ett socialt och aktivt liv där alla känner sig trygga?</a:t>
              </a:r>
              <a:endParaRPr lang="en-US" sz="1700">
                <a:solidFill>
                  <a:srgbClr val="151515"/>
                </a:solidFill>
                <a:latin typeface="Lato Light"/>
                <a:ea typeface="Lato Light"/>
                <a:cs typeface="Lato Light"/>
              </a:endParaRPr>
            </a:p>
          </p:txBody>
        </p:sp>
      </p:grpSp>
      <p:sp>
        <p:nvSpPr>
          <p:cNvPr id="6" name="Alla barn och unga i Västerås och Eskilstuna ges förutsättningar &amp;  tar sin rätt att vara delaktiga i skapandet av deras livsmiljöer.">
            <a:extLst>
              <a:ext uri="{FF2B5EF4-FFF2-40B4-BE49-F238E27FC236}">
                <a16:creationId xmlns:a16="http://schemas.microsoft.com/office/drawing/2014/main" id="{DF42FD67-6A55-C316-2BBC-B9A02AB3AF44}"/>
              </a:ext>
            </a:extLst>
          </p:cNvPr>
          <p:cNvSpPr txBox="1"/>
          <p:nvPr/>
        </p:nvSpPr>
        <p:spPr>
          <a:xfrm>
            <a:off x="656617" y="2364011"/>
            <a:ext cx="4146657" cy="1135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tIns="45720" rIns="22860" bIns="45720" anchor="t">
            <a:normAutofit/>
          </a:bodyPr>
          <a:lstStyle/>
          <a:p>
            <a:pPr defTabSz="375603">
              <a:defRPr sz="3185">
                <a:solidFill>
                  <a:srgbClr val="7E3964"/>
                </a:solidFill>
                <a:latin typeface="Lato Light"/>
                <a:ea typeface="Lato Light"/>
                <a:cs typeface="Lato Light"/>
                <a:sym typeface="Lato Light"/>
              </a:defRPr>
            </a:pPr>
            <a:r>
              <a:rPr lang="en-GB" sz="1700">
                <a:solidFill>
                  <a:srgbClr val="151515"/>
                </a:solidFill>
                <a:latin typeface="Lato Light"/>
                <a:ea typeface="Lato Light"/>
                <a:cs typeface="Lato Light"/>
              </a:rPr>
              <a:t>Hur </a:t>
            </a:r>
            <a:r>
              <a:rPr lang="en-GB" sz="1700" err="1">
                <a:solidFill>
                  <a:srgbClr val="151515"/>
                </a:solidFill>
                <a:latin typeface="Lato Light"/>
                <a:ea typeface="Lato Light"/>
                <a:cs typeface="Lato Light"/>
              </a:rPr>
              <a:t>kan</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alla</a:t>
            </a:r>
            <a:r>
              <a:rPr sz="1700">
                <a:solidFill>
                  <a:srgbClr val="151515"/>
                </a:solidFill>
                <a:latin typeface="Lato Light"/>
                <a:ea typeface="Lato Light"/>
                <a:cs typeface="Lato Light"/>
              </a:rPr>
              <a:t> </a:t>
            </a:r>
            <a:r>
              <a:rPr lang="en-GB" sz="1700">
                <a:solidFill>
                  <a:srgbClr val="151515"/>
                </a:solidFill>
                <a:latin typeface="Lato Light"/>
                <a:ea typeface="Lato Light"/>
                <a:cs typeface="Lato Light"/>
              </a:rPr>
              <a:t>barn </a:t>
            </a:r>
            <a:r>
              <a:rPr lang="en-GB" sz="1700" err="1">
                <a:solidFill>
                  <a:srgbClr val="151515"/>
                </a:solidFill>
                <a:latin typeface="Lato Light"/>
                <a:ea typeface="Lato Light"/>
                <a:cs typeface="Lato Light"/>
              </a:rPr>
              <a:t>och</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unga</a:t>
            </a:r>
            <a:r>
              <a:rPr lang="en-GB" sz="1700">
                <a:solidFill>
                  <a:srgbClr val="151515"/>
                </a:solidFill>
                <a:latin typeface="Lato Light"/>
                <a:ea typeface="Lato Light"/>
                <a:cs typeface="Lato Light"/>
              </a:rPr>
              <a:t> </a:t>
            </a:r>
            <a:r>
              <a:rPr sz="1700" err="1">
                <a:solidFill>
                  <a:srgbClr val="151515"/>
                </a:solidFill>
                <a:latin typeface="Lato Light"/>
                <a:ea typeface="Lato Light"/>
                <a:cs typeface="Lato Light"/>
              </a:rPr>
              <a:t>ges</a:t>
            </a:r>
            <a:r>
              <a:rPr sz="1700">
                <a:solidFill>
                  <a:srgbClr val="151515"/>
                </a:solidFill>
                <a:latin typeface="Lato Light"/>
                <a:ea typeface="Lato Light"/>
                <a:cs typeface="Lato Light"/>
              </a:rPr>
              <a:t> </a:t>
            </a:r>
            <a:r>
              <a:rPr sz="1700" err="1">
                <a:solidFill>
                  <a:srgbClr val="151515"/>
                </a:solidFill>
                <a:latin typeface="Lato Light"/>
                <a:ea typeface="Lato Light"/>
                <a:cs typeface="Lato Light"/>
              </a:rPr>
              <a:t>förutsättningar</a:t>
            </a:r>
            <a:r>
              <a:rPr sz="1700">
                <a:solidFill>
                  <a:srgbClr val="151515"/>
                </a:solidFill>
                <a:latin typeface="Lato Light"/>
                <a:ea typeface="Lato Light"/>
                <a:cs typeface="Lato Light"/>
              </a:rPr>
              <a:t> &amp;</a:t>
            </a:r>
            <a:r>
              <a:rPr lang="en-GB" sz="1700">
                <a:solidFill>
                  <a:srgbClr val="151515"/>
                </a:solidFill>
                <a:latin typeface="Lato Light"/>
                <a:ea typeface="Lato Light"/>
                <a:cs typeface="Lato Light"/>
              </a:rPr>
              <a:t> </a:t>
            </a:r>
            <a:r>
              <a:rPr sz="1700">
                <a:solidFill>
                  <a:srgbClr val="151515"/>
                </a:solidFill>
                <a:latin typeface="Lato Light"/>
                <a:ea typeface="Lato Light"/>
                <a:cs typeface="Lato Light"/>
              </a:rPr>
              <a:t> tar sin </a:t>
            </a:r>
            <a:r>
              <a:rPr sz="1700" err="1">
                <a:solidFill>
                  <a:srgbClr val="151515"/>
                </a:solidFill>
                <a:latin typeface="Lato Light"/>
                <a:ea typeface="Lato Light"/>
                <a:cs typeface="Lato Light"/>
              </a:rPr>
              <a:t>rätt</a:t>
            </a:r>
            <a:r>
              <a:rPr sz="1700">
                <a:solidFill>
                  <a:srgbClr val="151515"/>
                </a:solidFill>
                <a:latin typeface="Lato Light"/>
                <a:ea typeface="Lato Light"/>
                <a:cs typeface="Lato Light"/>
              </a:rPr>
              <a:t> </a:t>
            </a:r>
            <a:r>
              <a:rPr sz="1700" err="1">
                <a:solidFill>
                  <a:srgbClr val="151515"/>
                </a:solidFill>
                <a:latin typeface="Lato Light"/>
                <a:ea typeface="Lato Light"/>
                <a:cs typeface="Lato Light"/>
              </a:rPr>
              <a:t>att</a:t>
            </a:r>
            <a:r>
              <a:rPr sz="1700">
                <a:solidFill>
                  <a:srgbClr val="151515"/>
                </a:solidFill>
                <a:latin typeface="Lato Light"/>
                <a:ea typeface="Lato Light"/>
                <a:cs typeface="Lato Light"/>
              </a:rPr>
              <a:t> </a:t>
            </a:r>
            <a:r>
              <a:rPr sz="1700" err="1">
                <a:solidFill>
                  <a:srgbClr val="151515"/>
                </a:solidFill>
                <a:latin typeface="Lato Light"/>
                <a:ea typeface="Lato Light"/>
                <a:cs typeface="Lato Light"/>
              </a:rPr>
              <a:t>vara</a:t>
            </a:r>
            <a:r>
              <a:rPr sz="1700">
                <a:solidFill>
                  <a:srgbClr val="151515"/>
                </a:solidFill>
                <a:latin typeface="Lato Light"/>
                <a:ea typeface="Lato Light"/>
                <a:cs typeface="Lato Light"/>
              </a:rPr>
              <a:t> </a:t>
            </a:r>
            <a:r>
              <a:rPr sz="1700" err="1">
                <a:solidFill>
                  <a:srgbClr val="151515"/>
                </a:solidFill>
                <a:latin typeface="Lato Light"/>
                <a:ea typeface="Lato Light"/>
                <a:cs typeface="Lato Light"/>
                <a:sym typeface="Lato Bold"/>
              </a:rPr>
              <a:t>delaktiga</a:t>
            </a:r>
            <a:r>
              <a:rPr sz="1700">
                <a:solidFill>
                  <a:srgbClr val="151515"/>
                </a:solidFill>
                <a:latin typeface="Lato Light"/>
                <a:ea typeface="Lato Light"/>
                <a:cs typeface="Lato Light"/>
                <a:sym typeface="Lato Bold"/>
              </a:rPr>
              <a:t> </a:t>
            </a:r>
            <a:r>
              <a:rPr sz="1700" err="1">
                <a:solidFill>
                  <a:srgbClr val="151515"/>
                </a:solidFill>
                <a:latin typeface="Lato Light"/>
                <a:ea typeface="Lato Light"/>
                <a:cs typeface="Lato Light"/>
                <a:sym typeface="Lato Bold"/>
              </a:rPr>
              <a:t>i</a:t>
            </a:r>
            <a:r>
              <a:rPr lang="en-GB" sz="1700">
                <a:solidFill>
                  <a:srgbClr val="151515"/>
                </a:solidFill>
                <a:latin typeface="Lato Light"/>
                <a:ea typeface="Lato Light"/>
                <a:cs typeface="Lato Light"/>
                <a:sym typeface="Lato Bold"/>
              </a:rPr>
              <a:t> </a:t>
            </a:r>
            <a:r>
              <a:rPr lang="en-GB" sz="1700" err="1">
                <a:solidFill>
                  <a:srgbClr val="151515"/>
                </a:solidFill>
                <a:latin typeface="Lato Light"/>
                <a:ea typeface="Lato Light"/>
                <a:cs typeface="Lato Light"/>
                <a:sym typeface="Lato Bold"/>
              </a:rPr>
              <a:t>skapandet</a:t>
            </a:r>
            <a:r>
              <a:rPr sz="1700">
                <a:solidFill>
                  <a:srgbClr val="151515"/>
                </a:solidFill>
                <a:latin typeface="Lato Light"/>
                <a:ea typeface="Lato Light"/>
                <a:cs typeface="Lato Light"/>
                <a:sym typeface="Lato Bold"/>
              </a:rPr>
              <a:t> av </a:t>
            </a:r>
            <a:r>
              <a:rPr sz="1700" err="1">
                <a:solidFill>
                  <a:srgbClr val="151515"/>
                </a:solidFill>
                <a:latin typeface="Lato Light"/>
                <a:ea typeface="Lato Light"/>
                <a:cs typeface="Lato Light"/>
                <a:sym typeface="Lato Bold"/>
              </a:rPr>
              <a:t>deras</a:t>
            </a:r>
            <a:r>
              <a:rPr sz="1700">
                <a:solidFill>
                  <a:srgbClr val="151515"/>
                </a:solidFill>
                <a:latin typeface="Lato Light"/>
                <a:ea typeface="Lato Light"/>
                <a:cs typeface="Lato Light"/>
                <a:sym typeface="Lato Bold"/>
              </a:rPr>
              <a:t> </a:t>
            </a:r>
            <a:r>
              <a:rPr lang="en-GB" sz="1700" err="1">
                <a:solidFill>
                  <a:srgbClr val="151515"/>
                </a:solidFill>
                <a:latin typeface="Lato Light"/>
                <a:ea typeface="Lato Light"/>
                <a:cs typeface="Lato Light"/>
                <a:sym typeface="Lato Bold"/>
              </a:rPr>
              <a:t>situationer</a:t>
            </a:r>
            <a:r>
              <a:rPr lang="en-GB" sz="1700">
                <a:solidFill>
                  <a:srgbClr val="151515"/>
                </a:solidFill>
                <a:latin typeface="Lato Light"/>
                <a:ea typeface="Lato Light"/>
                <a:cs typeface="Lato Light"/>
                <a:sym typeface="Lato Bold"/>
              </a:rPr>
              <a:t>?</a:t>
            </a:r>
            <a:endParaRPr lang="en-US" sz="1700">
              <a:solidFill>
                <a:srgbClr val="151515"/>
              </a:solidFill>
              <a:latin typeface="Lato Light"/>
              <a:ea typeface="Lato Light"/>
              <a:cs typeface="Lato Light"/>
            </a:endParaRPr>
          </a:p>
        </p:txBody>
      </p:sp>
      <p:sp>
        <p:nvSpPr>
          <p:cNvPr id="8" name="Alla barn och unga i Västerås och Eskilstuna har en hållbar och hälsosam vuxenrelation utanför hushållet.">
            <a:extLst>
              <a:ext uri="{FF2B5EF4-FFF2-40B4-BE49-F238E27FC236}">
                <a16:creationId xmlns:a16="http://schemas.microsoft.com/office/drawing/2014/main" id="{5BA4B4B4-52E0-69A0-C8FB-0280365F8CFC}"/>
              </a:ext>
            </a:extLst>
          </p:cNvPr>
          <p:cNvSpPr txBox="1"/>
          <p:nvPr/>
        </p:nvSpPr>
        <p:spPr>
          <a:xfrm>
            <a:off x="656617" y="3802523"/>
            <a:ext cx="4146656" cy="936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tIns="45720" rIns="22860" bIns="45720" anchor="t">
            <a:noAutofit/>
          </a:bodyPr>
          <a:lstStyle/>
          <a:p>
            <a:pPr defTabSz="412750">
              <a:defRPr sz="3500">
                <a:solidFill>
                  <a:srgbClr val="7E3964"/>
                </a:solidFill>
                <a:latin typeface="Lato Light"/>
                <a:ea typeface="Lato Light"/>
                <a:cs typeface="Lato Light"/>
                <a:sym typeface="Lato Light"/>
              </a:defRPr>
            </a:pPr>
            <a:r>
              <a:rPr lang="en-GB" sz="1700">
                <a:solidFill>
                  <a:srgbClr val="151515"/>
                </a:solidFill>
                <a:latin typeface="Lato Light"/>
                <a:ea typeface="Lato Light"/>
                <a:cs typeface="Lato Light"/>
              </a:rPr>
              <a:t>Hur </a:t>
            </a:r>
            <a:r>
              <a:rPr lang="en-GB" sz="1700" err="1">
                <a:solidFill>
                  <a:srgbClr val="151515"/>
                </a:solidFill>
                <a:latin typeface="Lato Light"/>
                <a:ea typeface="Lato Light"/>
                <a:cs typeface="Lato Light"/>
              </a:rPr>
              <a:t>kan</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alla</a:t>
            </a:r>
            <a:r>
              <a:rPr lang="en-GB" sz="1700">
                <a:solidFill>
                  <a:srgbClr val="151515"/>
                </a:solidFill>
                <a:latin typeface="Lato Light"/>
                <a:ea typeface="Lato Light"/>
                <a:cs typeface="Lato Light"/>
              </a:rPr>
              <a:t> barn </a:t>
            </a:r>
            <a:r>
              <a:rPr lang="en-GB" sz="1700" err="1">
                <a:solidFill>
                  <a:srgbClr val="151515"/>
                </a:solidFill>
                <a:latin typeface="Lato Light"/>
                <a:ea typeface="Lato Light"/>
                <a:cs typeface="Lato Light"/>
              </a:rPr>
              <a:t>och</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unga</a:t>
            </a:r>
            <a:r>
              <a:rPr lang="en-GB" sz="1700">
                <a:solidFill>
                  <a:srgbClr val="151515"/>
                </a:solidFill>
                <a:latin typeface="Lato Light"/>
                <a:ea typeface="Lato Light"/>
                <a:cs typeface="Lato Light"/>
              </a:rPr>
              <a:t> ha </a:t>
            </a:r>
            <a:r>
              <a:rPr lang="en-GB" sz="1700" err="1">
                <a:solidFill>
                  <a:srgbClr val="151515"/>
                </a:solidFill>
                <a:latin typeface="Lato Light"/>
                <a:ea typeface="Lato Light"/>
                <a:cs typeface="Lato Light"/>
              </a:rPr>
              <a:t>en</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hållbar</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och</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hälsosam</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vuxenrelation</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utanför</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hushållet</a:t>
            </a:r>
            <a:r>
              <a:rPr lang="en-GB" sz="1700">
                <a:solidFill>
                  <a:srgbClr val="151515"/>
                </a:solidFill>
                <a:latin typeface="Lato Light"/>
                <a:ea typeface="Lato Light"/>
                <a:cs typeface="Lato Light"/>
              </a:rPr>
              <a:t>?</a:t>
            </a:r>
            <a:endParaRPr lang="en-US" sz="1700">
              <a:solidFill>
                <a:srgbClr val="151515"/>
              </a:solidFill>
              <a:latin typeface="Lato Light"/>
              <a:ea typeface="Lato Light"/>
              <a:cs typeface="Lato Light"/>
            </a:endParaRPr>
          </a:p>
        </p:txBody>
      </p:sp>
      <p:sp>
        <p:nvSpPr>
          <p:cNvPr id="13" name="Prestation och förväntningar - samhällsmålet sätts 2023 genom fortsatt utforskande">
            <a:extLst>
              <a:ext uri="{FF2B5EF4-FFF2-40B4-BE49-F238E27FC236}">
                <a16:creationId xmlns:a16="http://schemas.microsoft.com/office/drawing/2014/main" id="{9917BEBC-324B-6250-94EB-3C5E1069EB5B}"/>
              </a:ext>
            </a:extLst>
          </p:cNvPr>
          <p:cNvSpPr txBox="1"/>
          <p:nvPr/>
        </p:nvSpPr>
        <p:spPr>
          <a:xfrm>
            <a:off x="656617" y="5267540"/>
            <a:ext cx="4146656" cy="857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tIns="45720" rIns="22860" bIns="45720" anchor="t">
            <a:normAutofit/>
          </a:bodyPr>
          <a:lstStyle/>
          <a:p>
            <a:pPr defTabSz="412750">
              <a:defRPr sz="3500">
                <a:solidFill>
                  <a:srgbClr val="7E3964"/>
                </a:solidFill>
                <a:latin typeface="Lato Light"/>
                <a:ea typeface="Lato Light"/>
                <a:cs typeface="Lato Light"/>
                <a:sym typeface="Lato Light"/>
              </a:defRPr>
            </a:pPr>
            <a:r>
              <a:rPr lang="en-GB" sz="1700">
                <a:solidFill>
                  <a:srgbClr val="151515"/>
                </a:solidFill>
                <a:latin typeface="Lato Light"/>
                <a:ea typeface="Lato Light"/>
                <a:cs typeface="Lato Light"/>
              </a:rPr>
              <a:t>Prestation </a:t>
            </a:r>
            <a:r>
              <a:rPr lang="en-GB" sz="1700" err="1">
                <a:solidFill>
                  <a:srgbClr val="151515"/>
                </a:solidFill>
                <a:latin typeface="Lato Light"/>
                <a:ea typeface="Lato Light"/>
                <a:cs typeface="Lato Light"/>
              </a:rPr>
              <a:t>och</a:t>
            </a:r>
            <a:r>
              <a:rPr lang="en-GB" sz="1700">
                <a:solidFill>
                  <a:srgbClr val="151515"/>
                </a:solidFill>
                <a:latin typeface="Lato Light"/>
                <a:ea typeface="Lato Light"/>
                <a:cs typeface="Lato Light"/>
              </a:rPr>
              <a:t> </a:t>
            </a:r>
            <a:r>
              <a:rPr lang="en-GB" sz="1700" err="1">
                <a:solidFill>
                  <a:srgbClr val="151515"/>
                </a:solidFill>
                <a:latin typeface="Lato Light"/>
                <a:ea typeface="Lato Light"/>
                <a:cs typeface="Lato Light"/>
              </a:rPr>
              <a:t>förväntan</a:t>
            </a:r>
            <a:endParaRPr lang="en-US" err="1"/>
          </a:p>
        </p:txBody>
      </p:sp>
      <p:sp>
        <p:nvSpPr>
          <p:cNvPr id="24" name="Alla barn och unga i Västerås och Eskilstuna ges förutsättningar &amp;  tar sin rätt att vara delaktiga i skapandet av deras livsmiljöer.">
            <a:extLst>
              <a:ext uri="{FF2B5EF4-FFF2-40B4-BE49-F238E27FC236}">
                <a16:creationId xmlns:a16="http://schemas.microsoft.com/office/drawing/2014/main" id="{03457C7B-16AE-01C9-164E-525917E11399}"/>
              </a:ext>
            </a:extLst>
          </p:cNvPr>
          <p:cNvSpPr txBox="1"/>
          <p:nvPr/>
        </p:nvSpPr>
        <p:spPr>
          <a:xfrm>
            <a:off x="656616" y="1625007"/>
            <a:ext cx="4146657" cy="4595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2860" tIns="45720" rIns="22860" bIns="45720" anchor="t">
            <a:normAutofit/>
          </a:bodyPr>
          <a:lstStyle/>
          <a:p>
            <a:pPr defTabSz="375603">
              <a:defRPr sz="3185">
                <a:solidFill>
                  <a:srgbClr val="7E3964"/>
                </a:solidFill>
                <a:latin typeface="Lato Light"/>
                <a:ea typeface="Lato Light"/>
                <a:cs typeface="Lato Light"/>
                <a:sym typeface="Lato Light"/>
              </a:defRPr>
            </a:pPr>
            <a:r>
              <a:rPr lang="en-GB" sz="2000" err="1">
                <a:solidFill>
                  <a:srgbClr val="151515"/>
                </a:solidFill>
                <a:latin typeface="Lato Black"/>
              </a:rPr>
              <a:t>Alla</a:t>
            </a:r>
            <a:r>
              <a:rPr lang="en-GB" sz="2000">
                <a:solidFill>
                  <a:srgbClr val="151515"/>
                </a:solidFill>
                <a:latin typeface="Lato Black"/>
                <a:ea typeface="Lato Light"/>
                <a:cs typeface="Lato Light"/>
                <a:sym typeface="Lato Bold"/>
              </a:rPr>
              <a:t> barn </a:t>
            </a:r>
            <a:r>
              <a:rPr lang="en-GB" sz="2000" err="1">
                <a:solidFill>
                  <a:srgbClr val="151515"/>
                </a:solidFill>
                <a:latin typeface="Lato Black"/>
                <a:ea typeface="Lato Light"/>
                <a:cs typeface="Lato Light"/>
                <a:sym typeface="Lato Bold"/>
              </a:rPr>
              <a:t>och</a:t>
            </a:r>
            <a:r>
              <a:rPr lang="en-GB" sz="2000">
                <a:solidFill>
                  <a:srgbClr val="151515"/>
                </a:solidFill>
                <a:latin typeface="Lato Black"/>
                <a:ea typeface="Lato Light"/>
                <a:cs typeface="Lato Light"/>
                <a:sym typeface="Lato Bold"/>
              </a:rPr>
              <a:t> </a:t>
            </a:r>
            <a:r>
              <a:rPr lang="en-GB" sz="2000" err="1">
                <a:solidFill>
                  <a:srgbClr val="151515"/>
                </a:solidFill>
                <a:latin typeface="Lato Black"/>
                <a:ea typeface="Lato Light"/>
                <a:cs typeface="Lato Light"/>
                <a:sym typeface="Lato Bold"/>
              </a:rPr>
              <a:t>unga</a:t>
            </a:r>
            <a:r>
              <a:rPr lang="en-GB" sz="2000">
                <a:solidFill>
                  <a:srgbClr val="151515"/>
                </a:solidFill>
                <a:latin typeface="Lato Black"/>
                <a:ea typeface="Lato Light"/>
                <a:cs typeface="Lato Light"/>
                <a:sym typeface="Lato Bold"/>
              </a:rPr>
              <a:t> </a:t>
            </a:r>
            <a:r>
              <a:rPr lang="en-GB" sz="2000" err="1">
                <a:solidFill>
                  <a:srgbClr val="151515"/>
                </a:solidFill>
                <a:latin typeface="Lato Black"/>
                <a:ea typeface="Lato Light"/>
                <a:cs typeface="Lato Light"/>
                <a:sym typeface="Lato Bold"/>
              </a:rPr>
              <a:t>lyckas</a:t>
            </a:r>
            <a:endParaRPr lang="en-US" sz="2000">
              <a:latin typeface="Lato Black"/>
            </a:endParaRPr>
          </a:p>
        </p:txBody>
      </p:sp>
      <p:sp>
        <p:nvSpPr>
          <p:cNvPr id="25" name="Alla barn och unga i Västerås och Eskilstuna ges förutsättningar &amp;  tar sin rätt att vara delaktiga i skapandet av deras livsmiljöer.">
            <a:extLst>
              <a:ext uri="{FF2B5EF4-FFF2-40B4-BE49-F238E27FC236}">
                <a16:creationId xmlns:a16="http://schemas.microsoft.com/office/drawing/2014/main" id="{EA1E2C6C-9931-B757-C862-263B9629878A}"/>
              </a:ext>
            </a:extLst>
          </p:cNvPr>
          <p:cNvSpPr txBox="1"/>
          <p:nvPr/>
        </p:nvSpPr>
        <p:spPr>
          <a:xfrm>
            <a:off x="7315832" y="1625006"/>
            <a:ext cx="4146657" cy="459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tIns="45720" rIns="22860" bIns="45720" anchor="t">
            <a:normAutofit/>
          </a:bodyPr>
          <a:lstStyle/>
          <a:p>
            <a:pPr defTabSz="375603">
              <a:defRPr sz="3185">
                <a:solidFill>
                  <a:srgbClr val="7E3964"/>
                </a:solidFill>
                <a:latin typeface="Lato Light"/>
                <a:ea typeface="Lato Light"/>
                <a:cs typeface="Lato Light"/>
                <a:sym typeface="Lato Light"/>
              </a:defRPr>
            </a:pPr>
            <a:r>
              <a:rPr lang="en-GB" sz="2000" err="1">
                <a:solidFill>
                  <a:srgbClr val="151515"/>
                </a:solidFill>
                <a:latin typeface="Lato Black"/>
              </a:rPr>
              <a:t>Välmående</a:t>
            </a:r>
            <a:r>
              <a:rPr lang="en-GB" sz="2000">
                <a:solidFill>
                  <a:srgbClr val="151515"/>
                </a:solidFill>
                <a:latin typeface="Lato Black"/>
              </a:rPr>
              <a:t> </a:t>
            </a:r>
            <a:r>
              <a:rPr lang="en-GB" sz="2000" err="1">
                <a:solidFill>
                  <a:srgbClr val="151515"/>
                </a:solidFill>
                <a:latin typeface="Lato Black"/>
              </a:rPr>
              <a:t>och</a:t>
            </a:r>
            <a:r>
              <a:rPr lang="en-GB" sz="2000">
                <a:solidFill>
                  <a:srgbClr val="151515"/>
                </a:solidFill>
                <a:latin typeface="Lato Black"/>
              </a:rPr>
              <a:t> </a:t>
            </a:r>
            <a:r>
              <a:rPr lang="en-GB" sz="2000" err="1">
                <a:solidFill>
                  <a:srgbClr val="151515"/>
                </a:solidFill>
                <a:latin typeface="Lato Black"/>
              </a:rPr>
              <a:t>självständiga</a:t>
            </a:r>
            <a:r>
              <a:rPr lang="en-GB" sz="2000">
                <a:solidFill>
                  <a:srgbClr val="151515"/>
                </a:solidFill>
                <a:latin typeface="Lato Black"/>
              </a:rPr>
              <a:t> </a:t>
            </a:r>
            <a:r>
              <a:rPr lang="en-GB" sz="2000" err="1">
                <a:solidFill>
                  <a:srgbClr val="151515"/>
                </a:solidFill>
                <a:latin typeface="Lato Black"/>
              </a:rPr>
              <a:t>äldre</a:t>
            </a:r>
            <a:endParaRPr lang="en-US" err="1"/>
          </a:p>
        </p:txBody>
      </p:sp>
      <p:pic>
        <p:nvPicPr>
          <p:cNvPr id="2" name="Picture 1">
            <a:extLst>
              <a:ext uri="{FF2B5EF4-FFF2-40B4-BE49-F238E27FC236}">
                <a16:creationId xmlns:a16="http://schemas.microsoft.com/office/drawing/2014/main" id="{2BDCAC01-0324-2B31-CE88-E5705B8256BA}"/>
              </a:ext>
            </a:extLst>
          </p:cNvPr>
          <p:cNvPicPr>
            <a:picLocks noChangeAspect="1"/>
          </p:cNvPicPr>
          <p:nvPr/>
        </p:nvPicPr>
        <p:blipFill>
          <a:blip r:embed="rId3"/>
          <a:stretch>
            <a:fillRect/>
          </a:stretch>
        </p:blipFill>
        <p:spPr>
          <a:xfrm>
            <a:off x="5692588" y="1551230"/>
            <a:ext cx="573742" cy="555139"/>
          </a:xfrm>
          <a:prstGeom prst="rect">
            <a:avLst/>
          </a:prstGeom>
        </p:spPr>
      </p:pic>
      <p:pic>
        <p:nvPicPr>
          <p:cNvPr id="3" name="Picture 2">
            <a:extLst>
              <a:ext uri="{FF2B5EF4-FFF2-40B4-BE49-F238E27FC236}">
                <a16:creationId xmlns:a16="http://schemas.microsoft.com/office/drawing/2014/main" id="{C45489EB-3C8F-1902-7199-11A69619A6E4}"/>
              </a:ext>
            </a:extLst>
          </p:cNvPr>
          <p:cNvPicPr>
            <a:picLocks noChangeAspect="1"/>
          </p:cNvPicPr>
          <p:nvPr/>
        </p:nvPicPr>
        <p:blipFill>
          <a:blip r:embed="rId4"/>
          <a:stretch>
            <a:fillRect/>
          </a:stretch>
        </p:blipFill>
        <p:spPr>
          <a:xfrm>
            <a:off x="5692588" y="2368788"/>
            <a:ext cx="573742" cy="551600"/>
          </a:xfrm>
          <a:prstGeom prst="rect">
            <a:avLst/>
          </a:prstGeom>
        </p:spPr>
      </p:pic>
      <p:pic>
        <p:nvPicPr>
          <p:cNvPr id="4" name="Picture 3">
            <a:extLst>
              <a:ext uri="{FF2B5EF4-FFF2-40B4-BE49-F238E27FC236}">
                <a16:creationId xmlns:a16="http://schemas.microsoft.com/office/drawing/2014/main" id="{B77CDC44-36FD-E595-A617-C5E1D8275332}"/>
              </a:ext>
            </a:extLst>
          </p:cNvPr>
          <p:cNvPicPr>
            <a:picLocks noChangeAspect="1"/>
          </p:cNvPicPr>
          <p:nvPr/>
        </p:nvPicPr>
        <p:blipFill>
          <a:blip r:embed="rId5"/>
          <a:stretch>
            <a:fillRect/>
          </a:stretch>
        </p:blipFill>
        <p:spPr>
          <a:xfrm>
            <a:off x="5692588" y="3803141"/>
            <a:ext cx="573741" cy="551600"/>
          </a:xfrm>
          <a:prstGeom prst="rect">
            <a:avLst/>
          </a:prstGeom>
        </p:spPr>
      </p:pic>
      <p:pic>
        <p:nvPicPr>
          <p:cNvPr id="5" name="Picture 4">
            <a:extLst>
              <a:ext uri="{FF2B5EF4-FFF2-40B4-BE49-F238E27FC236}">
                <a16:creationId xmlns:a16="http://schemas.microsoft.com/office/drawing/2014/main" id="{657235E4-BDF9-8CAB-4293-48FF83B4DD73}"/>
              </a:ext>
            </a:extLst>
          </p:cNvPr>
          <p:cNvPicPr>
            <a:picLocks noChangeAspect="1"/>
          </p:cNvPicPr>
          <p:nvPr/>
        </p:nvPicPr>
        <p:blipFill>
          <a:blip r:embed="rId6"/>
          <a:stretch>
            <a:fillRect/>
          </a:stretch>
        </p:blipFill>
        <p:spPr>
          <a:xfrm>
            <a:off x="5692588" y="5264388"/>
            <a:ext cx="573742" cy="551601"/>
          </a:xfrm>
          <a:prstGeom prst="rect">
            <a:avLst/>
          </a:prstGeom>
        </p:spPr>
      </p:pic>
      <p:sp>
        <p:nvSpPr>
          <p:cNvPr id="9"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06447064-6331-0FCF-554F-D32650E509AC}"/>
              </a:ext>
            </a:extLst>
          </p:cNvPr>
          <p:cNvSpPr txBox="1"/>
          <p:nvPr/>
        </p:nvSpPr>
        <p:spPr>
          <a:xfrm>
            <a:off x="658332" y="3267347"/>
            <a:ext cx="4361838" cy="459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ca 4 forskare 5% 6 månader</a:t>
            </a:r>
            <a:endParaRPr lang="sv-SE" sz="1200" kern="0">
              <a:solidFill>
                <a:srgbClr val="000000"/>
              </a:solidFill>
              <a:latin typeface="Lato Black"/>
              <a:ea typeface="Lato Bold"/>
              <a:cs typeface="Lato Bold"/>
            </a:endParaRPr>
          </a:p>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ca 2 lärare 5% 6 månader</a:t>
            </a:r>
            <a:endParaRPr lang="en-US"/>
          </a:p>
        </p:txBody>
      </p:sp>
      <p:sp>
        <p:nvSpPr>
          <p:cNvPr id="10"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3DAD161C-BE20-535F-7C76-0A479E2C22A5}"/>
              </a:ext>
            </a:extLst>
          </p:cNvPr>
          <p:cNvSpPr txBox="1"/>
          <p:nvPr/>
        </p:nvSpPr>
        <p:spPr>
          <a:xfrm>
            <a:off x="658331" y="4736918"/>
            <a:ext cx="4153196" cy="4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ca 4 forskare 5% 6 månader</a:t>
            </a:r>
            <a:endParaRPr lang="sv-SE" sz="1200" kern="0">
              <a:solidFill>
                <a:srgbClr val="000000"/>
              </a:solidFill>
              <a:latin typeface="Lato Black"/>
              <a:ea typeface="Lato Bold"/>
              <a:cs typeface="Lato Bold"/>
            </a:endParaRPr>
          </a:p>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rPr>
              <a:t>ca 2 lärare 5% 6 månader</a:t>
            </a:r>
          </a:p>
        </p:txBody>
      </p:sp>
      <p:sp>
        <p:nvSpPr>
          <p:cNvPr id="18"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6AF1A870-142A-90B9-EDAF-4B4FC8C123E8}"/>
              </a:ext>
            </a:extLst>
          </p:cNvPr>
          <p:cNvSpPr txBox="1"/>
          <p:nvPr/>
        </p:nvSpPr>
        <p:spPr>
          <a:xfrm>
            <a:off x="658331" y="5589632"/>
            <a:ext cx="4162267" cy="4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ca 4 forskare 5% 6 månader</a:t>
            </a:r>
            <a:endParaRPr lang="sv-SE" sz="1200" kern="0">
              <a:solidFill>
                <a:srgbClr val="000000"/>
              </a:solidFill>
              <a:latin typeface="Lato Black"/>
              <a:ea typeface="Lato Bold"/>
              <a:cs typeface="Lato Bold"/>
            </a:endParaRPr>
          </a:p>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rPr>
              <a:t>ca 2 lärare 5% 6 månader</a:t>
            </a:r>
          </a:p>
        </p:txBody>
      </p:sp>
      <p:sp>
        <p:nvSpPr>
          <p:cNvPr id="19"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F6E53C9C-C19D-E0AD-52C5-D5F5F7EA01D7}"/>
              </a:ext>
            </a:extLst>
          </p:cNvPr>
          <p:cNvSpPr txBox="1"/>
          <p:nvPr/>
        </p:nvSpPr>
        <p:spPr>
          <a:xfrm>
            <a:off x="7316760" y="2931704"/>
            <a:ext cx="4153196" cy="4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4 forskare 5% 6 månader</a:t>
            </a:r>
            <a:endParaRPr lang="sv-SE" sz="1200" kern="0">
              <a:solidFill>
                <a:srgbClr val="000000"/>
              </a:solidFill>
              <a:latin typeface="Lato Black"/>
              <a:ea typeface="Lato Bold"/>
              <a:cs typeface="Lato Bold"/>
            </a:endParaRPr>
          </a:p>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rPr>
              <a:t>2 lärare 5% 6 månader</a:t>
            </a:r>
          </a:p>
        </p:txBody>
      </p:sp>
      <p:sp>
        <p:nvSpPr>
          <p:cNvPr id="20"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0E9A0989-8194-E214-A362-AD5CAC6EE9A2}"/>
              </a:ext>
            </a:extLst>
          </p:cNvPr>
          <p:cNvSpPr txBox="1"/>
          <p:nvPr/>
        </p:nvSpPr>
        <p:spPr>
          <a:xfrm>
            <a:off x="7316760" y="4655275"/>
            <a:ext cx="4054584" cy="4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4 forskare 5% 6 månader</a:t>
            </a:r>
            <a:endParaRPr lang="sv-SE" sz="1200" kern="0">
              <a:solidFill>
                <a:srgbClr val="000000"/>
              </a:solidFill>
              <a:latin typeface="Lato Black"/>
              <a:ea typeface="Lato Bold"/>
              <a:cs typeface="Lato Bold"/>
            </a:endParaRPr>
          </a:p>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rPr>
              <a:t>2 lärare 5% 6 månader</a:t>
            </a:r>
          </a:p>
        </p:txBody>
      </p:sp>
      <p:sp>
        <p:nvSpPr>
          <p:cNvPr id="21"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DADAC7D8-863B-7024-47BE-9F8D5FF9DBD3}"/>
              </a:ext>
            </a:extLst>
          </p:cNvPr>
          <p:cNvSpPr txBox="1"/>
          <p:nvPr/>
        </p:nvSpPr>
        <p:spPr>
          <a:xfrm>
            <a:off x="7316760" y="6351632"/>
            <a:ext cx="4162160" cy="4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4 forskare 5% 6 månader</a:t>
            </a:r>
            <a:endParaRPr lang="sv-SE" sz="1200" kern="0">
              <a:solidFill>
                <a:srgbClr val="000000"/>
              </a:solidFill>
              <a:latin typeface="Lato Black"/>
              <a:ea typeface="Lato Bold"/>
              <a:cs typeface="Lato Bold"/>
            </a:endParaRPr>
          </a:p>
          <a:p>
            <a:pP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rPr>
              <a:t>2 lärare 5% 6 månader</a:t>
            </a:r>
          </a:p>
        </p:txBody>
      </p:sp>
    </p:spTree>
    <p:extLst>
      <p:ext uri="{BB962C8B-B14F-4D97-AF65-F5344CB8AC3E}">
        <p14:creationId xmlns:p14="http://schemas.microsoft.com/office/powerpoint/2010/main" val="30336404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A8B57D1B-7D37-1EF7-0CD4-466A48FB0FB5}"/>
              </a:ext>
            </a:extLst>
          </p:cNvPr>
          <p:cNvSpPr>
            <a:spLocks noGrp="1"/>
          </p:cNvSpPr>
          <p:nvPr>
            <p:ph type="body" sz="half" idx="1"/>
          </p:nvPr>
        </p:nvSpPr>
        <p:spPr>
          <a:xfrm>
            <a:off x="465231" y="4061011"/>
            <a:ext cx="5165538" cy="4128315"/>
          </a:xfrm>
        </p:spPr>
        <p:txBody>
          <a:bodyPr>
            <a:normAutofit/>
          </a:bodyPr>
          <a:lstStyle/>
          <a:p>
            <a:r>
              <a:rPr lang="sv-SE" dirty="0">
                <a:latin typeface="Lato" panose="020F0502020204030203" pitchFamily="34" charset="0"/>
                <a:ea typeface="Lato" panose="020F0502020204030203" pitchFamily="34" charset="0"/>
                <a:cs typeface="Lato" panose="020F0502020204030203" pitchFamily="34" charset="0"/>
              </a:rPr>
              <a:t>Tänk på en person i din närhet</a:t>
            </a:r>
          </a:p>
          <a:p>
            <a:r>
              <a:rPr lang="sv-SE" dirty="0">
                <a:latin typeface="Lato" panose="020F0502020204030203" pitchFamily="34" charset="0"/>
                <a:ea typeface="Lato" panose="020F0502020204030203" pitchFamily="34" charset="0"/>
                <a:cs typeface="Lato" panose="020F0502020204030203" pitchFamily="34" charset="0"/>
              </a:rPr>
              <a:t>Vad var viktigt för den personen?</a:t>
            </a:r>
          </a:p>
          <a:p>
            <a:r>
              <a:rPr lang="sv-SE" dirty="0">
                <a:latin typeface="Lato" panose="020F0502020204030203" pitchFamily="34" charset="0"/>
                <a:ea typeface="Lato" panose="020F0502020204030203" pitchFamily="34" charset="0"/>
                <a:cs typeface="Lato" panose="020F0502020204030203" pitchFamily="34" charset="0"/>
              </a:rPr>
              <a:t>Vilket ”ankare” kan du ta med dig från hur den personen hade det som äldre till diskussionerna idag?</a:t>
            </a:r>
          </a:p>
          <a:p>
            <a:endParaRPr lang="sv-SE" dirty="0"/>
          </a:p>
        </p:txBody>
      </p:sp>
      <p:sp>
        <p:nvSpPr>
          <p:cNvPr id="5" name="Rubrik 4">
            <a:extLst>
              <a:ext uri="{FF2B5EF4-FFF2-40B4-BE49-F238E27FC236}">
                <a16:creationId xmlns:a16="http://schemas.microsoft.com/office/drawing/2014/main" id="{DB7BB1C3-E952-64A9-82D5-2029CFD79F8D}"/>
              </a:ext>
            </a:extLst>
          </p:cNvPr>
          <p:cNvSpPr>
            <a:spLocks noGrp="1"/>
          </p:cNvSpPr>
          <p:nvPr>
            <p:ph type="title"/>
          </p:nvPr>
        </p:nvSpPr>
        <p:spPr/>
        <p:txBody>
          <a:bodyPr/>
          <a:lstStyle/>
          <a:p>
            <a:r>
              <a:rPr lang="sv-SE" dirty="0">
                <a:latin typeface="Lato" panose="020F0502020204030203" pitchFamily="34" charset="0"/>
                <a:ea typeface="Lato" panose="020F0502020204030203" pitchFamily="34" charset="0"/>
                <a:cs typeface="Lato" panose="020F0502020204030203" pitchFamily="34" charset="0"/>
              </a:rPr>
              <a:t>Incheckning</a:t>
            </a:r>
          </a:p>
        </p:txBody>
      </p:sp>
      <p:pic>
        <p:nvPicPr>
          <p:cNvPr id="3" name="Bildobjekt 2" descr="En bild som visar rita, vägg, tavla, skiss&#10;&#10;Automatiskt genererad beskrivning">
            <a:extLst>
              <a:ext uri="{FF2B5EF4-FFF2-40B4-BE49-F238E27FC236}">
                <a16:creationId xmlns:a16="http://schemas.microsoft.com/office/drawing/2014/main" id="{825A6772-3696-B100-19EF-B875C4EB8BEF}"/>
              </a:ext>
            </a:extLst>
          </p:cNvPr>
          <p:cNvPicPr>
            <a:picLocks noChangeAspect="1"/>
          </p:cNvPicPr>
          <p:nvPr/>
        </p:nvPicPr>
        <p:blipFill rotWithShape="1">
          <a:blip r:embed="rId2">
            <a:extLst>
              <a:ext uri="{28A0092B-C50C-407E-A947-70E740481C1C}">
                <a14:useLocalDpi xmlns:a14="http://schemas.microsoft.com/office/drawing/2010/main" val="0"/>
              </a:ext>
            </a:extLst>
          </a:blip>
          <a:srcRect r="20283"/>
          <a:stretch/>
        </p:blipFill>
        <p:spPr>
          <a:xfrm>
            <a:off x="8091768" y="0"/>
            <a:ext cx="4100232" cy="6858000"/>
          </a:xfrm>
          <a:prstGeom prst="rect">
            <a:avLst/>
          </a:prstGeom>
        </p:spPr>
      </p:pic>
      <p:pic>
        <p:nvPicPr>
          <p:cNvPr id="8" name="Bildobjekt 7" descr="En bild som visar klädsel, fotbeklädnader, vägg, Dans&#10;&#10;Automatiskt genererad beskrivning">
            <a:extLst>
              <a:ext uri="{FF2B5EF4-FFF2-40B4-BE49-F238E27FC236}">
                <a16:creationId xmlns:a16="http://schemas.microsoft.com/office/drawing/2014/main" id="{58D99F09-88DA-BAAC-2733-0FB59F8651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346" r="26766" b="11266"/>
          <a:stretch/>
        </p:blipFill>
        <p:spPr>
          <a:xfrm>
            <a:off x="6622755" y="3890760"/>
            <a:ext cx="2133516" cy="2967240"/>
          </a:xfrm>
          <a:prstGeom prst="rect">
            <a:avLst/>
          </a:prstGeom>
        </p:spPr>
      </p:pic>
      <p:pic>
        <p:nvPicPr>
          <p:cNvPr id="11" name="Bildobjekt 10" descr="En bild som visar Människoansikte, Fotografiskt papper, leende, vägg&#10;&#10;Automatiskt genererad beskrivning">
            <a:extLst>
              <a:ext uri="{FF2B5EF4-FFF2-40B4-BE49-F238E27FC236}">
                <a16:creationId xmlns:a16="http://schemas.microsoft.com/office/drawing/2014/main" id="{22B04FF7-6E06-3BF4-E1B1-42DB6B5636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61" t="18264" r="17606" b="25377"/>
          <a:stretch/>
        </p:blipFill>
        <p:spPr>
          <a:xfrm rot="172367">
            <a:off x="4931968" y="404036"/>
            <a:ext cx="2896365" cy="2792773"/>
          </a:xfrm>
          <a:prstGeom prst="ellipse">
            <a:avLst/>
          </a:prstGeom>
        </p:spPr>
      </p:pic>
    </p:spTree>
    <p:extLst>
      <p:ext uri="{BB962C8B-B14F-4D97-AF65-F5344CB8AC3E}">
        <p14:creationId xmlns:p14="http://schemas.microsoft.com/office/powerpoint/2010/main" val="30866425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7" name="Vad sker i expeditionsbåtarna?">
            <a:extLst>
              <a:ext uri="{FF2B5EF4-FFF2-40B4-BE49-F238E27FC236}">
                <a16:creationId xmlns:a16="http://schemas.microsoft.com/office/drawing/2014/main" id="{3446D4EF-F7A4-B2E8-D031-4C46E346C5D1}"/>
              </a:ext>
            </a:extLst>
          </p:cNvPr>
          <p:cNvSpPr txBox="1">
            <a:spLocks/>
          </p:cNvSpPr>
          <p:nvPr/>
        </p:nvSpPr>
        <p:spPr>
          <a:xfrm>
            <a:off x="589998" y="577920"/>
            <a:ext cx="4249604" cy="45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l" defTabSz="2243271" rtl="0" latinLnBrk="0">
              <a:lnSpc>
                <a:spcPct val="90000"/>
              </a:lnSpc>
              <a:spcBef>
                <a:spcPts val="0"/>
              </a:spcBef>
              <a:spcAft>
                <a:spcPts val="0"/>
              </a:spcAft>
              <a:buClrTx/>
              <a:buSzTx/>
              <a:buFontTx/>
              <a:buNone/>
              <a:tabLst/>
              <a:defRPr sz="5060" b="0" i="0" u="none" strike="noStrike" cap="none" spc="-101" baseline="0">
                <a:solidFill>
                  <a:srgbClr val="000000"/>
                </a:solidFill>
                <a:uFillTx/>
                <a:latin typeface="Lato Bold"/>
                <a:ea typeface="Lato Bold"/>
                <a:cs typeface="Lato Bold"/>
                <a:sym typeface="Lato Bold"/>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n-US" sz="2800" kern="0">
                <a:solidFill>
                  <a:srgbClr val="151515"/>
                </a:solidFill>
              </a:rPr>
              <a:t>Horisont 1: </a:t>
            </a:r>
            <a:r>
              <a:rPr lang="en-US" sz="2800" kern="0" err="1">
                <a:solidFill>
                  <a:srgbClr val="151515"/>
                </a:solidFill>
              </a:rPr>
              <a:t>nära</a:t>
            </a:r>
            <a:endParaRPr lang="en-US" err="1">
              <a:solidFill>
                <a:srgbClr val="151515"/>
              </a:solidFill>
            </a:endParaRPr>
          </a:p>
        </p:txBody>
      </p:sp>
      <p:cxnSp>
        <p:nvCxnSpPr>
          <p:cNvPr id="5" name="Straight Arrow Connector 4">
            <a:extLst>
              <a:ext uri="{FF2B5EF4-FFF2-40B4-BE49-F238E27FC236}">
                <a16:creationId xmlns:a16="http://schemas.microsoft.com/office/drawing/2014/main" id="{3961276B-0C99-4094-D339-8FEB860AC027}"/>
              </a:ext>
            </a:extLst>
          </p:cNvPr>
          <p:cNvCxnSpPr/>
          <p:nvPr/>
        </p:nvCxnSpPr>
        <p:spPr>
          <a:xfrm flipV="1">
            <a:off x="3657600" y="5064223"/>
            <a:ext cx="318053" cy="0"/>
          </a:xfrm>
          <a:prstGeom prst="straightConnector1">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 name="Straight Arrow Connector 5">
            <a:extLst>
              <a:ext uri="{FF2B5EF4-FFF2-40B4-BE49-F238E27FC236}">
                <a16:creationId xmlns:a16="http://schemas.microsoft.com/office/drawing/2014/main" id="{F8F16878-ADF1-023B-B5D6-4AB7F6F2C260}"/>
              </a:ext>
            </a:extLst>
          </p:cNvPr>
          <p:cNvCxnSpPr>
            <a:cxnSpLocks/>
          </p:cNvCxnSpPr>
          <p:nvPr/>
        </p:nvCxnSpPr>
        <p:spPr>
          <a:xfrm flipV="1">
            <a:off x="3657599" y="2885019"/>
            <a:ext cx="318053" cy="0"/>
          </a:xfrm>
          <a:prstGeom prst="straightConnector1">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4"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15E828CE-13BC-DEB2-E225-9AFEF0219B25}"/>
              </a:ext>
            </a:extLst>
          </p:cNvPr>
          <p:cNvSpPr txBox="1"/>
          <p:nvPr/>
        </p:nvSpPr>
        <p:spPr>
          <a:xfrm>
            <a:off x="4080310" y="4532665"/>
            <a:ext cx="5210163" cy="16146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t">
            <a:spAutoFit/>
          </a:bodyPr>
          <a:lstStyle/>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kern="0" err="1">
                <a:solidFill>
                  <a:srgbClr val="000000"/>
                </a:solidFill>
                <a:latin typeface="Lato Black"/>
                <a:ea typeface="Lato Bold"/>
                <a:cs typeface="Lato Bold"/>
                <a:sym typeface="Lato Bold"/>
              </a:rPr>
              <a:t>Skultuna</a:t>
            </a:r>
            <a:r>
              <a:rPr lang="sv-SE" sz="1600" kern="0">
                <a:solidFill>
                  <a:srgbClr val="000000"/>
                </a:solidFill>
                <a:latin typeface="Lato Black"/>
                <a:ea typeface="Lato Bold"/>
                <a:cs typeface="Lato Bold"/>
                <a:sym typeface="Lato Bold"/>
              </a:rPr>
              <a:t> Drömfabriken</a:t>
            </a:r>
            <a:r>
              <a:rPr lang="sv-SE" sz="1600" kern="0">
                <a:solidFill>
                  <a:srgbClr val="000000"/>
                </a:solidFill>
                <a:latin typeface="Lato Light"/>
                <a:ea typeface="Lato Bold"/>
                <a:cs typeface="Lato Bold"/>
                <a:sym typeface="Lato Bold"/>
              </a:rPr>
              <a:t> - invånararena på barn och ungas villkor </a:t>
            </a:r>
            <a:endParaRPr lang="en-US"/>
          </a:p>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kern="0" err="1">
                <a:latin typeface="Lato Black"/>
                <a:ea typeface="Lato Bold"/>
                <a:cs typeface="Lato Bold"/>
              </a:rPr>
              <a:t>Zetterbergsgymnasiet</a:t>
            </a:r>
            <a:r>
              <a:rPr lang="sv-SE" sz="1600" kern="0">
                <a:latin typeface="Lato Light"/>
                <a:ea typeface="Lato Bold"/>
                <a:cs typeface="Lato Bold"/>
              </a:rPr>
              <a:t> - innovativ lärmiljö för livslångtlärande</a:t>
            </a:r>
          </a:p>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kern="0">
                <a:solidFill>
                  <a:srgbClr val="7030A0"/>
                </a:solidFill>
                <a:latin typeface="Lato Black"/>
                <a:ea typeface="Lato Bold"/>
                <a:cs typeface="Lato Bold"/>
              </a:rPr>
              <a:t>Ängsgärdet</a:t>
            </a:r>
            <a:r>
              <a:rPr lang="sv-SE" sz="1600" kern="0">
                <a:latin typeface="Lato Light"/>
                <a:ea typeface="Lato Bold"/>
                <a:cs typeface="Lato Bold"/>
              </a:rPr>
              <a:t> - framtidens äldres boende, öppna upp och verka i ekosystem (ex. civilsamhälle)</a:t>
            </a:r>
          </a:p>
        </p:txBody>
      </p:sp>
      <p:sp>
        <p:nvSpPr>
          <p:cNvPr id="8"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87DB8FE3-711D-7326-6752-60AF05D07183}"/>
              </a:ext>
            </a:extLst>
          </p:cNvPr>
          <p:cNvSpPr txBox="1"/>
          <p:nvPr/>
        </p:nvSpPr>
        <p:spPr>
          <a:xfrm>
            <a:off x="4080309" y="1960964"/>
            <a:ext cx="5207717" cy="2174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b="1" kern="0">
                <a:solidFill>
                  <a:srgbClr val="000000"/>
                </a:solidFill>
                <a:latin typeface="Lato Black"/>
                <a:ea typeface="Lato Bold"/>
                <a:cs typeface="Lato Bold"/>
                <a:sym typeface="Lato Bold"/>
              </a:rPr>
              <a:t>Spiral</a:t>
            </a:r>
            <a:r>
              <a:rPr lang="sv-SE" sz="1600" b="1" kern="0">
                <a:latin typeface="Lato Black"/>
                <a:ea typeface="Lato Bold"/>
                <a:cs typeface="Lato Bold"/>
              </a:rPr>
              <a:t> </a:t>
            </a:r>
            <a:r>
              <a:rPr lang="sv-SE" sz="1600" b="1" kern="0" err="1">
                <a:latin typeface="Lato Black"/>
                <a:ea typeface="Lato Bold"/>
                <a:cs typeface="Lato Bold"/>
              </a:rPr>
              <a:t>of</a:t>
            </a:r>
            <a:r>
              <a:rPr lang="sv-SE" sz="1600" b="1" kern="0">
                <a:latin typeface="Lato Black"/>
                <a:ea typeface="Lato Bold"/>
                <a:cs typeface="Lato Bold"/>
              </a:rPr>
              <a:t> </a:t>
            </a:r>
            <a:r>
              <a:rPr lang="sv-SE" sz="1600" b="1" kern="0" err="1">
                <a:latin typeface="Lato Black"/>
                <a:ea typeface="Lato Bold"/>
                <a:cs typeface="Lato Bold"/>
              </a:rPr>
              <a:t>Inquiry</a:t>
            </a:r>
            <a:r>
              <a:rPr lang="sv-SE" sz="1600" b="1" kern="0">
                <a:latin typeface="Lato Light"/>
                <a:ea typeface="Lato Bold"/>
                <a:cs typeface="Lato Bold"/>
              </a:rPr>
              <a:t> </a:t>
            </a:r>
            <a:r>
              <a:rPr lang="sv-SE" sz="1600" kern="0">
                <a:latin typeface="Lato Light"/>
                <a:ea typeface="+mn-lt"/>
                <a:cs typeface="+mn-lt"/>
              </a:rPr>
              <a:t>- meningsfullt lärande och relationer i skolan</a:t>
            </a:r>
            <a:endParaRPr lang="sv-SE" sz="1600" kern="0">
              <a:latin typeface="Lato Light"/>
              <a:ea typeface="Lato Bold"/>
              <a:cs typeface="Lato Bold"/>
            </a:endParaRPr>
          </a:p>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kern="0" err="1">
                <a:latin typeface="Lato Black"/>
                <a:ea typeface="Lato Bold"/>
                <a:cs typeface="Lato Bold"/>
              </a:rPr>
              <a:t>Physical</a:t>
            </a:r>
            <a:r>
              <a:rPr lang="sv-SE" sz="1600" kern="0">
                <a:latin typeface="Lato Black"/>
                <a:ea typeface="Lato Bold"/>
                <a:cs typeface="Lato Bold"/>
              </a:rPr>
              <a:t> Literacy</a:t>
            </a:r>
            <a:r>
              <a:rPr lang="sv-SE" sz="1600" b="1" kern="0">
                <a:latin typeface="Lato Light"/>
                <a:ea typeface="+mn-lt"/>
                <a:cs typeface="+mn-lt"/>
              </a:rPr>
              <a:t> </a:t>
            </a:r>
            <a:r>
              <a:rPr lang="sv-SE" sz="1600" kern="0">
                <a:latin typeface="Lato Light"/>
                <a:ea typeface="+mn-lt"/>
                <a:cs typeface="+mn-lt"/>
              </a:rPr>
              <a:t>- inre motivation till rörelse hela livet</a:t>
            </a:r>
          </a:p>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kern="0">
                <a:latin typeface="Lato Black"/>
                <a:ea typeface="Lato Bold"/>
                <a:cs typeface="Lato Bold"/>
              </a:rPr>
              <a:t>Demokratisk Infrastruktur: för och med barn och unga</a:t>
            </a:r>
            <a:r>
              <a:rPr lang="sv-SE" sz="1600" b="1" kern="0">
                <a:latin typeface="Lato Light"/>
                <a:ea typeface="+mn-lt"/>
                <a:cs typeface="+mn-lt"/>
              </a:rPr>
              <a:t> </a:t>
            </a:r>
            <a:r>
              <a:rPr lang="sv-SE" sz="1600" kern="0">
                <a:latin typeface="Lato Light"/>
                <a:ea typeface="+mn-lt"/>
                <a:cs typeface="+mn-lt"/>
              </a:rPr>
              <a:t>- förnyelse för att möta dagens barn och unga</a:t>
            </a:r>
          </a:p>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kern="0">
                <a:solidFill>
                  <a:srgbClr val="7030A0"/>
                </a:solidFill>
                <a:latin typeface="Lato Black"/>
                <a:ea typeface="Lato Bold"/>
                <a:cs typeface="Lato Bold"/>
              </a:rPr>
              <a:t>Måltider och äldre</a:t>
            </a:r>
            <a:r>
              <a:rPr lang="sv-SE" sz="1600" b="1" kern="0">
                <a:solidFill>
                  <a:srgbClr val="7030A0"/>
                </a:solidFill>
                <a:latin typeface="Lato Light"/>
                <a:ea typeface="+mn-lt"/>
                <a:cs typeface="+mn-lt"/>
              </a:rPr>
              <a:t> </a:t>
            </a:r>
            <a:r>
              <a:rPr lang="sv-SE" sz="1600" kern="0">
                <a:latin typeface="Lato Light"/>
                <a:ea typeface="+mn-lt"/>
                <a:cs typeface="+mn-lt"/>
              </a:rPr>
              <a:t>- sammanhang och självständighet genom gemensamma måltider</a:t>
            </a:r>
          </a:p>
          <a:p>
            <a:pPr marL="285750" indent="-285750" defTabSz="1219169">
              <a:spcBef>
                <a:spcPts val="250"/>
              </a:spcBef>
              <a:buFont typeface="Arial"/>
              <a:buChar char="•"/>
              <a:defRPr>
                <a:solidFill>
                  <a:srgbClr val="000000"/>
                </a:solidFill>
                <a:latin typeface="Lato Regular"/>
                <a:ea typeface="Lato Regular"/>
                <a:cs typeface="Lato Regular"/>
                <a:sym typeface="Lato Regular"/>
              </a:defRPr>
            </a:pPr>
            <a:r>
              <a:rPr lang="sv-SE" sz="1600" kern="0">
                <a:solidFill>
                  <a:srgbClr val="7030A0"/>
                </a:solidFill>
                <a:latin typeface="Lato Black"/>
                <a:ea typeface="Lato Bold"/>
                <a:cs typeface="Lato Bold"/>
              </a:rPr>
              <a:t>Styrning och ledning av testbäddar</a:t>
            </a:r>
          </a:p>
        </p:txBody>
      </p:sp>
      <p:sp>
        <p:nvSpPr>
          <p:cNvPr id="10" name="Starta praktik och utbildningsintegrerad forskning i relation till SHKs testbäddar och initiativ, t.ex.:…">
            <a:extLst>
              <a:ext uri="{FF2B5EF4-FFF2-40B4-BE49-F238E27FC236}">
                <a16:creationId xmlns:a16="http://schemas.microsoft.com/office/drawing/2014/main" id="{BA9DEE65-EB26-36F4-7625-4B8224E7C115}"/>
              </a:ext>
            </a:extLst>
          </p:cNvPr>
          <p:cNvSpPr txBox="1"/>
          <p:nvPr/>
        </p:nvSpPr>
        <p:spPr>
          <a:xfrm>
            <a:off x="592858" y="1032862"/>
            <a:ext cx="10770626" cy="55650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t"/>
          <a:lstStyle/>
          <a:p>
            <a:pPr defTabSz="1219169" hangingPunct="0">
              <a:defRPr>
                <a:solidFill>
                  <a:srgbClr val="000000"/>
                </a:solidFill>
                <a:latin typeface="Lato Regular"/>
                <a:ea typeface="Lato Regular"/>
                <a:cs typeface="Lato Regular"/>
                <a:sym typeface="Lato Regular"/>
              </a:defRPr>
            </a:pPr>
            <a:r>
              <a:rPr lang="en-GB" sz="1600" i="1" kern="0" err="1">
                <a:solidFill>
                  <a:srgbClr val="000000"/>
                </a:solidFill>
                <a:latin typeface="Lato Light"/>
                <a:ea typeface="Lato Bold"/>
                <a:cs typeface="Lato Bold"/>
                <a:sym typeface="Lato Bold"/>
              </a:rPr>
              <a:t>Koppla</a:t>
            </a:r>
            <a:r>
              <a:rPr lang="en-GB" sz="1600" i="1" kern="0">
                <a:solidFill>
                  <a:srgbClr val="000000"/>
                </a:solidFill>
                <a:latin typeface="Lato Light"/>
                <a:ea typeface="Lato Bold"/>
                <a:cs typeface="Lato Bold"/>
                <a:sym typeface="Lato Bold"/>
              </a:rPr>
              <a:t> </a:t>
            </a:r>
            <a:r>
              <a:rPr lang="en-GB" sz="1600" i="1" kern="0" err="1">
                <a:solidFill>
                  <a:srgbClr val="000000"/>
                </a:solidFill>
                <a:latin typeface="Lato Light"/>
                <a:ea typeface="Lato Bold"/>
                <a:cs typeface="Lato Bold"/>
                <a:sym typeface="Lato Bold"/>
              </a:rPr>
              <a:t>tvärvetenskaplig</a:t>
            </a:r>
            <a:r>
              <a:rPr lang="en-GB" sz="1600" i="1" kern="0">
                <a:solidFill>
                  <a:srgbClr val="000000"/>
                </a:solidFill>
                <a:latin typeface="Lato Light"/>
                <a:ea typeface="Lato Bold"/>
                <a:cs typeface="Lato Bold"/>
                <a:sym typeface="Lato Bold"/>
              </a:rPr>
              <a:t> </a:t>
            </a:r>
            <a:r>
              <a:rPr lang="en-GB" sz="1600" i="1" kern="0" err="1">
                <a:solidFill>
                  <a:srgbClr val="000000"/>
                </a:solidFill>
                <a:latin typeface="Lato Light"/>
                <a:ea typeface="Lato Bold"/>
                <a:cs typeface="Lato Bold"/>
                <a:sym typeface="Lato Bold"/>
              </a:rPr>
              <a:t>forskning</a:t>
            </a:r>
            <a:r>
              <a:rPr lang="en-GB" sz="1600" i="1" kern="0">
                <a:solidFill>
                  <a:srgbClr val="000000"/>
                </a:solidFill>
                <a:latin typeface="Lato Light"/>
                <a:ea typeface="Lato Bold"/>
                <a:cs typeface="Lato Bold"/>
                <a:sym typeface="Lato Bold"/>
              </a:rPr>
              <a:t> </a:t>
            </a:r>
            <a:r>
              <a:rPr lang="en-GB" sz="1600" i="1" kern="0" err="1">
                <a:solidFill>
                  <a:srgbClr val="000000"/>
                </a:solidFill>
                <a:latin typeface="Lato Light"/>
                <a:ea typeface="Lato Bold"/>
                <a:cs typeface="Lato Bold"/>
                <a:sym typeface="Lato Bold"/>
              </a:rPr>
              <a:t>och</a:t>
            </a:r>
            <a:r>
              <a:rPr lang="en-GB" sz="1600" i="1" kern="0">
                <a:solidFill>
                  <a:srgbClr val="000000"/>
                </a:solidFill>
                <a:latin typeface="Lato Light"/>
                <a:ea typeface="Lato Bold"/>
                <a:cs typeface="Lato Bold"/>
                <a:sym typeface="Lato Bold"/>
              </a:rPr>
              <a:t> </a:t>
            </a:r>
            <a:r>
              <a:rPr lang="en-GB" sz="1600" i="1" kern="0" err="1">
                <a:solidFill>
                  <a:srgbClr val="000000"/>
                </a:solidFill>
                <a:latin typeface="Lato Light"/>
                <a:ea typeface="Lato Bold"/>
                <a:cs typeface="Lato Bold"/>
                <a:sym typeface="Lato Bold"/>
              </a:rPr>
              <a:t>utmaningsdriven</a:t>
            </a:r>
            <a:r>
              <a:rPr lang="en-GB" sz="1600" i="1" kern="0">
                <a:solidFill>
                  <a:srgbClr val="000000"/>
                </a:solidFill>
                <a:latin typeface="Lato Light"/>
                <a:ea typeface="Lato Bold"/>
                <a:cs typeface="Lato Bold"/>
                <a:sym typeface="Lato Bold"/>
              </a:rPr>
              <a:t> </a:t>
            </a:r>
            <a:r>
              <a:rPr lang="en-GB" sz="1600" i="1" kern="0" err="1">
                <a:solidFill>
                  <a:srgbClr val="000000"/>
                </a:solidFill>
                <a:latin typeface="Lato Light"/>
                <a:ea typeface="Lato Bold"/>
                <a:cs typeface="Lato Bold"/>
                <a:sym typeface="Lato Bold"/>
              </a:rPr>
              <a:t>utbildning</a:t>
            </a:r>
            <a:r>
              <a:rPr lang="en-GB" sz="1600" i="1" kern="0">
                <a:solidFill>
                  <a:srgbClr val="000000"/>
                </a:solidFill>
                <a:latin typeface="Lato Light"/>
                <a:ea typeface="Lato Regular"/>
                <a:cs typeface="Lato Regular"/>
                <a:sym typeface="Lato Bold"/>
              </a:rPr>
              <a:t> till</a:t>
            </a:r>
            <a:r>
              <a:rPr sz="1600" i="1" kern="0">
                <a:solidFill>
                  <a:srgbClr val="000000"/>
                </a:solidFill>
                <a:latin typeface="Lato Light"/>
                <a:sym typeface="Lato Regular"/>
              </a:rPr>
              <a:t> SHKs </a:t>
            </a:r>
            <a:r>
              <a:rPr lang="en-GB" sz="1600" i="1" kern="0" err="1">
                <a:solidFill>
                  <a:srgbClr val="000000"/>
                </a:solidFill>
                <a:latin typeface="Lato Light"/>
                <a:sym typeface="Lato Regular"/>
              </a:rPr>
              <a:t>existerande</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testbäddar</a:t>
            </a:r>
            <a:r>
              <a:rPr sz="1600" i="1" kern="0">
                <a:solidFill>
                  <a:srgbClr val="000000"/>
                </a:solidFill>
                <a:latin typeface="Lato Light"/>
                <a:sym typeface="Lato Regular"/>
              </a:rPr>
              <a:t> </a:t>
            </a:r>
            <a:r>
              <a:rPr sz="1600" i="1" kern="0" err="1">
                <a:solidFill>
                  <a:srgbClr val="000000"/>
                </a:solidFill>
                <a:latin typeface="Lato Light"/>
                <a:sym typeface="Lato Regular"/>
              </a:rPr>
              <a:t>och</a:t>
            </a:r>
            <a:r>
              <a:rPr lang="en-GB" sz="1600" i="1" kern="0">
                <a:solidFill>
                  <a:srgbClr val="000000"/>
                </a:solidFill>
                <a:latin typeface="Lato Light"/>
                <a:sym typeface="Lato Regular"/>
              </a:rPr>
              <a:t> </a:t>
            </a:r>
            <a:r>
              <a:rPr sz="1600" i="1" kern="0" err="1">
                <a:solidFill>
                  <a:srgbClr val="000000"/>
                </a:solidFill>
                <a:latin typeface="Lato Light"/>
                <a:sym typeface="Lato Regular"/>
              </a:rPr>
              <a:t>initiativ</a:t>
            </a:r>
            <a:r>
              <a:rPr sz="1600" i="1" kern="0">
                <a:solidFill>
                  <a:srgbClr val="000000"/>
                </a:solidFill>
                <a:latin typeface="Lato Light"/>
                <a:sym typeface="Lato Regular"/>
              </a:rPr>
              <a:t>.</a:t>
            </a:r>
            <a:r>
              <a:rPr lang="en-GB" sz="1600" i="1" kern="0">
                <a:solidFill>
                  <a:srgbClr val="000000"/>
                </a:solidFill>
                <a:latin typeface="Lato Light"/>
                <a:sym typeface="Lato Regular"/>
              </a:rPr>
              <a:t> Det </a:t>
            </a:r>
            <a:r>
              <a:rPr lang="en-GB" sz="1600" i="1" kern="0" err="1">
                <a:solidFill>
                  <a:srgbClr val="000000"/>
                </a:solidFill>
                <a:latin typeface="Lato Light"/>
                <a:sym typeface="Lato Regular"/>
              </a:rPr>
              <a:t>kan</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handla</a:t>
            </a:r>
            <a:r>
              <a:rPr lang="en-GB" sz="1600" i="1" kern="0">
                <a:solidFill>
                  <a:srgbClr val="000000"/>
                </a:solidFill>
                <a:latin typeface="Lato Light"/>
                <a:sym typeface="Lato Regular"/>
              </a:rPr>
              <a:t> om </a:t>
            </a:r>
            <a:r>
              <a:rPr lang="en-GB" sz="1600" i="1" kern="0" err="1">
                <a:solidFill>
                  <a:srgbClr val="000000"/>
                </a:solidFill>
                <a:latin typeface="Lato Light"/>
                <a:sym typeface="Lato Regular"/>
              </a:rPr>
              <a:t>följeforskning</a:t>
            </a:r>
            <a:r>
              <a:rPr lang="en-GB" sz="1600" i="1" kern="0">
                <a:solidFill>
                  <a:srgbClr val="000000"/>
                </a:solidFill>
                <a:latin typeface="Lato Light"/>
                <a:sym typeface="Lato Regular"/>
              </a:rPr>
              <a:t> med </a:t>
            </a:r>
            <a:r>
              <a:rPr lang="en-GB" sz="1600" i="1" kern="0" err="1">
                <a:solidFill>
                  <a:srgbClr val="000000"/>
                </a:solidFill>
                <a:latin typeface="Lato Light"/>
                <a:sym typeface="Lato Regular"/>
              </a:rPr>
              <a:t>aktionsapproach</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eller</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tillämpad</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forskning</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inklusive</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en</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rådgivande</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funktion</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Nedan</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beskrivs</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pågående</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initiativ</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och</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tästbäddar</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samt</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behov</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av</a:t>
            </a:r>
            <a:r>
              <a:rPr lang="en-GB" sz="1600" i="1" kern="0">
                <a:solidFill>
                  <a:srgbClr val="000000"/>
                </a:solidFill>
                <a:latin typeface="Lato Light"/>
                <a:sym typeface="Lato Regular"/>
              </a:rPr>
              <a:t> </a:t>
            </a:r>
            <a:r>
              <a:rPr lang="en-GB" sz="1600" i="1" kern="0" err="1">
                <a:solidFill>
                  <a:srgbClr val="000000"/>
                </a:solidFill>
                <a:latin typeface="Lato Light"/>
                <a:sym typeface="Lato Regular"/>
              </a:rPr>
              <a:t>forskare</a:t>
            </a:r>
            <a:r>
              <a:rPr lang="en-GB" sz="1600" i="1" kern="0">
                <a:solidFill>
                  <a:srgbClr val="000000"/>
                </a:solidFill>
                <a:latin typeface="Lato Light"/>
                <a:sym typeface="Lato Regular"/>
              </a:rPr>
              <a:t> 2024.</a:t>
            </a:r>
            <a:endParaRPr lang="en-GB" sz="1600" i="1" kern="0">
              <a:solidFill>
                <a:srgbClr val="000000"/>
              </a:solidFill>
              <a:latin typeface="Lato Light"/>
            </a:endParaRPr>
          </a:p>
        </p:txBody>
      </p:sp>
      <p:grpSp>
        <p:nvGrpSpPr>
          <p:cNvPr id="14" name="Group 13">
            <a:extLst>
              <a:ext uri="{FF2B5EF4-FFF2-40B4-BE49-F238E27FC236}">
                <a16:creationId xmlns:a16="http://schemas.microsoft.com/office/drawing/2014/main" id="{21FB7729-7FE5-F0B3-2643-1B016017621F}"/>
              </a:ext>
            </a:extLst>
          </p:cNvPr>
          <p:cNvGrpSpPr/>
          <p:nvPr/>
        </p:nvGrpSpPr>
        <p:grpSpPr>
          <a:xfrm>
            <a:off x="755374" y="2006026"/>
            <a:ext cx="2793464" cy="4502628"/>
            <a:chOff x="755374" y="1674332"/>
            <a:chExt cx="2999652" cy="4834322"/>
          </a:xfrm>
        </p:grpSpPr>
        <p:pic>
          <p:nvPicPr>
            <p:cNvPr id="269" name="Image" descr="Image"/>
            <p:cNvPicPr>
              <a:picLocks noChangeAspect="1"/>
            </p:cNvPicPr>
            <p:nvPr/>
          </p:nvPicPr>
          <p:blipFill rotWithShape="1">
            <a:blip r:embed="rId3"/>
            <a:srcRect l="23695" t="20457" r="17537" b="144"/>
            <a:stretch/>
          </p:blipFill>
          <p:spPr>
            <a:xfrm>
              <a:off x="842345" y="1674332"/>
              <a:ext cx="2912681" cy="4834322"/>
            </a:xfrm>
            <a:prstGeom prst="rect">
              <a:avLst/>
            </a:prstGeom>
            <a:ln w="12700">
              <a:miter lim="400000"/>
            </a:ln>
          </p:spPr>
        </p:pic>
        <p:sp>
          <p:nvSpPr>
            <p:cNvPr id="13" name="Rectangle 12">
              <a:extLst>
                <a:ext uri="{FF2B5EF4-FFF2-40B4-BE49-F238E27FC236}">
                  <a16:creationId xmlns:a16="http://schemas.microsoft.com/office/drawing/2014/main" id="{E7306A67-3F38-688C-3B70-BD9C5A2733AE}"/>
                </a:ext>
              </a:extLst>
            </p:cNvPr>
            <p:cNvSpPr/>
            <p:nvPr/>
          </p:nvSpPr>
          <p:spPr>
            <a:xfrm>
              <a:off x="755374" y="3382617"/>
              <a:ext cx="331305" cy="51683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11"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E3D1EC63-B159-AE13-AB87-16087F2F7B22}"/>
              </a:ext>
            </a:extLst>
          </p:cNvPr>
          <p:cNvSpPr txBox="1"/>
          <p:nvPr/>
        </p:nvSpPr>
        <p:spPr>
          <a:xfrm>
            <a:off x="10276056" y="3875893"/>
            <a:ext cx="1749368" cy="78996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t">
            <a:spAutoFit/>
          </a:bodyPr>
          <a:lstStyle/>
          <a:p>
            <a:pPr defTabSz="1219169">
              <a:spcBef>
                <a:spcPts val="250"/>
              </a:spcBef>
              <a:defRPr>
                <a:solidFill>
                  <a:srgbClr val="000000"/>
                </a:solidFill>
                <a:latin typeface="Lato Regular"/>
                <a:ea typeface="Lato Regular"/>
                <a:cs typeface="Lato Regular"/>
                <a:sym typeface="Lato Regular"/>
              </a:defRPr>
            </a:pPr>
            <a:r>
              <a:rPr lang="sv-SE" sz="1600" kern="0">
                <a:solidFill>
                  <a:srgbClr val="000000"/>
                </a:solidFill>
                <a:latin typeface="Lato Black"/>
                <a:ea typeface="Lato Bold"/>
                <a:cs typeface="Lato Bold"/>
                <a:sym typeface="Lato Bold"/>
              </a:rPr>
              <a:t>+ DE VI BESLUTAR IDAG!?</a:t>
            </a:r>
            <a:endParaRPr lang="en-US"/>
          </a:p>
        </p:txBody>
      </p:sp>
    </p:spTree>
    <p:extLst>
      <p:ext uri="{BB962C8B-B14F-4D97-AF65-F5344CB8AC3E}">
        <p14:creationId xmlns:p14="http://schemas.microsoft.com/office/powerpoint/2010/main" val="1476220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pic>
        <p:nvPicPr>
          <p:cNvPr id="3" name="Image" descr="Image">
            <a:extLst>
              <a:ext uri="{FF2B5EF4-FFF2-40B4-BE49-F238E27FC236}">
                <a16:creationId xmlns:a16="http://schemas.microsoft.com/office/drawing/2014/main" id="{93411C9D-1042-13D5-2D2F-2247C3057B60}"/>
              </a:ext>
            </a:extLst>
          </p:cNvPr>
          <p:cNvPicPr>
            <a:picLocks noChangeAspect="1"/>
          </p:cNvPicPr>
          <p:nvPr/>
        </p:nvPicPr>
        <p:blipFill>
          <a:blip r:embed="rId3"/>
          <a:stretch>
            <a:fillRect/>
          </a:stretch>
        </p:blipFill>
        <p:spPr>
          <a:xfrm>
            <a:off x="7014230" y="1807332"/>
            <a:ext cx="3837447" cy="4704026"/>
          </a:xfrm>
          <a:prstGeom prst="rect">
            <a:avLst/>
          </a:prstGeom>
          <a:ln w="12700">
            <a:miter lim="400000"/>
          </a:ln>
        </p:spPr>
      </p:pic>
      <p:sp>
        <p:nvSpPr>
          <p:cNvPr id="12" name="Vad sker i expeditionsbåtarna?">
            <a:extLst>
              <a:ext uri="{FF2B5EF4-FFF2-40B4-BE49-F238E27FC236}">
                <a16:creationId xmlns:a16="http://schemas.microsoft.com/office/drawing/2014/main" id="{F66188C7-E486-BD90-45B3-DDBA24C1CA80}"/>
              </a:ext>
            </a:extLst>
          </p:cNvPr>
          <p:cNvSpPr txBox="1">
            <a:spLocks/>
          </p:cNvSpPr>
          <p:nvPr/>
        </p:nvSpPr>
        <p:spPr>
          <a:xfrm>
            <a:off x="589998" y="577920"/>
            <a:ext cx="4249604" cy="4570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Autofit/>
          </a:bodyPr>
          <a:lstStyle>
            <a:lvl1pPr marL="0" marR="0" indent="0" algn="l" defTabSz="2243271" rtl="0" latinLnBrk="0">
              <a:lnSpc>
                <a:spcPct val="90000"/>
              </a:lnSpc>
              <a:spcBef>
                <a:spcPts val="0"/>
              </a:spcBef>
              <a:spcAft>
                <a:spcPts val="0"/>
              </a:spcAft>
              <a:buClrTx/>
              <a:buSzTx/>
              <a:buFontTx/>
              <a:buNone/>
              <a:tabLst/>
              <a:defRPr sz="5060" b="0" i="0" u="none" strike="noStrike" cap="none" spc="-101" baseline="0">
                <a:solidFill>
                  <a:srgbClr val="000000"/>
                </a:solidFill>
                <a:uFillTx/>
                <a:latin typeface="Lato Bold"/>
                <a:ea typeface="Lato Bold"/>
                <a:cs typeface="Lato Bold"/>
                <a:sym typeface="Lato Bold"/>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n-US" sz="2800" kern="0">
                <a:solidFill>
                  <a:srgbClr val="151515"/>
                </a:solidFill>
              </a:rPr>
              <a:t>Horisont 2: </a:t>
            </a:r>
            <a:r>
              <a:rPr lang="en-US" sz="2800" kern="0" err="1">
                <a:solidFill>
                  <a:srgbClr val="151515"/>
                </a:solidFill>
              </a:rPr>
              <a:t>nästa</a:t>
            </a:r>
            <a:endParaRPr lang="en-US" err="1">
              <a:solidFill>
                <a:srgbClr val="151515"/>
              </a:solidFill>
            </a:endParaRPr>
          </a:p>
        </p:txBody>
      </p:sp>
      <p:sp>
        <p:nvSpPr>
          <p:cNvPr id="14" name="Starta praktik och utbildningsintegrerad forskning i relation till SHKs testbäddar och initiativ, t.ex.:…">
            <a:extLst>
              <a:ext uri="{FF2B5EF4-FFF2-40B4-BE49-F238E27FC236}">
                <a16:creationId xmlns:a16="http://schemas.microsoft.com/office/drawing/2014/main" id="{B8DF1A57-6609-B5B9-8B92-4D4DCBEDA712}"/>
              </a:ext>
            </a:extLst>
          </p:cNvPr>
          <p:cNvSpPr txBox="1"/>
          <p:nvPr/>
        </p:nvSpPr>
        <p:spPr>
          <a:xfrm>
            <a:off x="592858" y="1032862"/>
            <a:ext cx="10770626" cy="518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t"/>
          <a:lstStyle/>
          <a:p>
            <a:pPr defTabSz="1219169">
              <a:defRPr>
                <a:solidFill>
                  <a:srgbClr val="000000"/>
                </a:solidFill>
                <a:latin typeface="Lato Regular"/>
                <a:ea typeface="Lato Regular"/>
                <a:cs typeface="Lato Regular"/>
                <a:sym typeface="Lato Regular"/>
              </a:defRPr>
            </a:pPr>
            <a:r>
              <a:rPr lang="sv-SE" sz="1600" i="1" kern="0">
                <a:solidFill>
                  <a:srgbClr val="151515"/>
                </a:solidFill>
                <a:latin typeface="Lato Light"/>
                <a:ea typeface="+mn-lt"/>
                <a:cs typeface="+mn-lt"/>
                <a:sym typeface="Lato Bold"/>
              </a:rPr>
              <a:t>Etablera konsortier av lärare, forskare och praktiker som tillsammans med relevanta målgrupper utforskar prioriterade</a:t>
            </a:r>
            <a:endParaRPr lang="sv-SE" i="1">
              <a:solidFill>
                <a:srgbClr val="151515"/>
              </a:solidFill>
              <a:latin typeface="Lato Light"/>
              <a:ea typeface="+mn-lt"/>
              <a:cs typeface="+mn-lt"/>
              <a:sym typeface="Lato Bold"/>
            </a:endParaRPr>
          </a:p>
          <a:p>
            <a:pPr defTabSz="1219169">
              <a:defRPr>
                <a:solidFill>
                  <a:srgbClr val="000000"/>
                </a:solidFill>
                <a:latin typeface="Lato Regular"/>
                <a:ea typeface="Lato Regular"/>
                <a:cs typeface="Lato Regular"/>
                <a:sym typeface="Lato Regular"/>
              </a:defRPr>
            </a:pPr>
            <a:r>
              <a:rPr lang="sv-SE" sz="1600" i="1" kern="0">
                <a:solidFill>
                  <a:srgbClr val="151515"/>
                </a:solidFill>
                <a:latin typeface="Lato Light"/>
                <a:ea typeface="+mn-lt"/>
                <a:cs typeface="+mn-lt"/>
                <a:sym typeface="Lato Bold"/>
              </a:rPr>
              <a:t>samhällsutmaningar </a:t>
            </a:r>
            <a:r>
              <a:rPr lang="sv-SE" sz="1600" i="1" kern="0">
                <a:solidFill>
                  <a:srgbClr val="151515"/>
                </a:solidFill>
                <a:latin typeface="Lato Light"/>
                <a:ea typeface="+mn-lt"/>
                <a:cs typeface="+mn-lt"/>
                <a:sym typeface="Lato Regular"/>
              </a:rPr>
              <a:t>och </a:t>
            </a:r>
            <a:r>
              <a:rPr lang="sv-SE" sz="1600" i="1" kern="0" err="1">
                <a:solidFill>
                  <a:srgbClr val="151515"/>
                </a:solidFill>
                <a:latin typeface="Lato Light"/>
                <a:ea typeface="+mn-lt"/>
                <a:cs typeface="+mn-lt"/>
                <a:sym typeface="Lato Regular"/>
              </a:rPr>
              <a:t>samskapar</a:t>
            </a:r>
            <a:r>
              <a:rPr lang="sv-SE" sz="1600" i="1" kern="0">
                <a:solidFill>
                  <a:srgbClr val="151515"/>
                </a:solidFill>
                <a:latin typeface="Lato Light"/>
                <a:ea typeface="+mn-lt"/>
                <a:cs typeface="+mn-lt"/>
                <a:sym typeface="Lato Regular"/>
              </a:rPr>
              <a:t> portföljer av sammanvävda initiativ som testas i lämplig kontext.</a:t>
            </a:r>
            <a:endParaRPr lang="sv-SE" i="1">
              <a:solidFill>
                <a:srgbClr val="151515"/>
              </a:solidFill>
              <a:latin typeface="Lato Light"/>
              <a:ea typeface="+mn-lt"/>
              <a:cs typeface="+mn-lt"/>
            </a:endParaRPr>
          </a:p>
        </p:txBody>
      </p:sp>
      <p:sp>
        <p:nvSpPr>
          <p:cNvPr id="4" name="TextBox 3">
            <a:extLst>
              <a:ext uri="{FF2B5EF4-FFF2-40B4-BE49-F238E27FC236}">
                <a16:creationId xmlns:a16="http://schemas.microsoft.com/office/drawing/2014/main" id="{5F364867-C839-C8C5-E711-A3F4F7F2EC51}"/>
              </a:ext>
            </a:extLst>
          </p:cNvPr>
          <p:cNvSpPr txBox="1"/>
          <p:nvPr/>
        </p:nvSpPr>
        <p:spPr>
          <a:xfrm>
            <a:off x="589722" y="2146846"/>
            <a:ext cx="5817703"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2438338"/>
            <a:r>
              <a:rPr lang="sv-SE" sz="1600" b="1" dirty="0">
                <a:solidFill>
                  <a:srgbClr val="151515"/>
                </a:solidFill>
                <a:latin typeface="Lato Light"/>
                <a:ea typeface="+mn-lt"/>
                <a:cs typeface="+mn-lt"/>
              </a:rPr>
              <a:t>Studenter, lärare, doktorander, forskare, praktiker och politiker kommer samman för att</a:t>
            </a:r>
          </a:p>
          <a:p>
            <a:pPr defTabSz="2438338"/>
            <a:endParaRPr lang="en-US" b="1" dirty="0">
              <a:solidFill>
                <a:srgbClr val="151515"/>
              </a:solidFill>
              <a:latin typeface="Lato Light"/>
            </a:endParaRPr>
          </a:p>
          <a:p>
            <a:pPr marL="342900" indent="-342900" defTabSz="2438338">
              <a:buAutoNum type="arabicPeriod"/>
            </a:pPr>
            <a:r>
              <a:rPr lang="sv-SE" sz="1600" b="1" dirty="0">
                <a:solidFill>
                  <a:srgbClr val="151515"/>
                </a:solidFill>
                <a:latin typeface="Lato Light"/>
              </a:rPr>
              <a:t>Utforska samhällsutmaningar utifrån systemperspektiv.</a:t>
            </a:r>
          </a:p>
          <a:p>
            <a:pPr marL="342900" indent="-342900" defTabSz="2438338">
              <a:buAutoNum type="arabicPeriod"/>
            </a:pPr>
            <a:endParaRPr lang="sv-SE" b="1" dirty="0">
              <a:solidFill>
                <a:srgbClr val="151515"/>
              </a:solidFill>
            </a:endParaRPr>
          </a:p>
          <a:p>
            <a:pPr marL="342900" indent="-342900" defTabSz="2438338">
              <a:buAutoNum type="arabicPeriod"/>
            </a:pPr>
            <a:r>
              <a:rPr lang="sv-SE" sz="1600" b="1" dirty="0">
                <a:solidFill>
                  <a:srgbClr val="151515"/>
                </a:solidFill>
                <a:latin typeface="Lato Light"/>
              </a:rPr>
              <a:t>Definiera gemensam intention.</a:t>
            </a:r>
          </a:p>
          <a:p>
            <a:pPr marL="342900" indent="-342900" defTabSz="2438338">
              <a:buAutoNum type="arabicPeriod"/>
            </a:pPr>
            <a:endParaRPr lang="sv-SE" sz="1600" b="1" dirty="0">
              <a:solidFill>
                <a:srgbClr val="151515"/>
              </a:solidFill>
              <a:latin typeface="Lato Light"/>
            </a:endParaRPr>
          </a:p>
          <a:p>
            <a:pPr marL="342900" indent="-342900" defTabSz="2438338">
              <a:buAutoNum type="arabicPeriod"/>
            </a:pPr>
            <a:r>
              <a:rPr lang="sv-SE" sz="1600" b="1" dirty="0" err="1">
                <a:solidFill>
                  <a:srgbClr val="151515"/>
                </a:solidFill>
                <a:latin typeface="Lato Light"/>
              </a:rPr>
              <a:t>Samskapa</a:t>
            </a:r>
            <a:r>
              <a:rPr lang="sv-SE" sz="1600" b="1" dirty="0">
                <a:solidFill>
                  <a:srgbClr val="151515"/>
                </a:solidFill>
                <a:latin typeface="Lato Light"/>
              </a:rPr>
              <a:t> sammanvävda forsknings, utbildnings och innovationsinitiativ i en gemensam portfölj.</a:t>
            </a:r>
          </a:p>
          <a:p>
            <a:pPr marL="342900" indent="-342900" defTabSz="2438338">
              <a:buAutoNum type="arabicPeriod"/>
            </a:pPr>
            <a:endParaRPr lang="sv-SE" sz="1600" b="1" dirty="0">
              <a:solidFill>
                <a:srgbClr val="151515"/>
              </a:solidFill>
              <a:latin typeface="Lato Light"/>
            </a:endParaRPr>
          </a:p>
          <a:p>
            <a:pPr marL="342900" indent="-342900" defTabSz="2438338">
              <a:buAutoNum type="arabicPeriod"/>
            </a:pPr>
            <a:r>
              <a:rPr lang="sv-SE" sz="1600" b="1" dirty="0">
                <a:solidFill>
                  <a:srgbClr val="151515"/>
                </a:solidFill>
                <a:latin typeface="Lato Light"/>
              </a:rPr>
              <a:t>Testa, utvärdera och iterera initiativen i syfta att öka </a:t>
            </a:r>
            <a:r>
              <a:rPr lang="sv-SE" sz="1600" b="1" dirty="0" err="1">
                <a:solidFill>
                  <a:srgbClr val="151515"/>
                </a:solidFill>
                <a:latin typeface="Lato Light"/>
              </a:rPr>
              <a:t>impact</a:t>
            </a:r>
            <a:r>
              <a:rPr lang="sv-SE" sz="1600" b="1" dirty="0">
                <a:solidFill>
                  <a:srgbClr val="151515"/>
                </a:solidFill>
                <a:latin typeface="Lato Light"/>
              </a:rPr>
              <a:t> i samhället och i relation till den gemensamma intentionen.</a:t>
            </a:r>
          </a:p>
          <a:p>
            <a:pPr marL="342900" indent="-342900" defTabSz="2438338">
              <a:buAutoNum type="arabicPeriod"/>
            </a:pPr>
            <a:endParaRPr lang="sv-SE" sz="1600" dirty="0">
              <a:solidFill>
                <a:srgbClr val="151515"/>
              </a:solidFill>
              <a:latin typeface="Lato Light"/>
            </a:endParaRPr>
          </a:p>
        </p:txBody>
      </p:sp>
    </p:spTree>
    <p:extLst>
      <p:ext uri="{BB962C8B-B14F-4D97-AF65-F5344CB8AC3E}">
        <p14:creationId xmlns:p14="http://schemas.microsoft.com/office/powerpoint/2010/main" val="2265317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11" name="Starta praktik och utbildningsintegrerad forskning i relation till SHKs testbäddar och initiativ, t.ex.:…">
            <a:extLst>
              <a:ext uri="{FF2B5EF4-FFF2-40B4-BE49-F238E27FC236}">
                <a16:creationId xmlns:a16="http://schemas.microsoft.com/office/drawing/2014/main" id="{F08DD84E-3FE8-0878-17F0-01D5B1AB0A03}"/>
              </a:ext>
            </a:extLst>
          </p:cNvPr>
          <p:cNvSpPr txBox="1"/>
          <p:nvPr/>
        </p:nvSpPr>
        <p:spPr>
          <a:xfrm>
            <a:off x="592858" y="1032862"/>
            <a:ext cx="10770626" cy="518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lstStyle/>
          <a:p>
            <a:pPr defTabSz="1219169">
              <a:defRPr>
                <a:solidFill>
                  <a:srgbClr val="000000"/>
                </a:solidFill>
                <a:latin typeface="Lato Regular"/>
                <a:ea typeface="Lato Regular"/>
                <a:cs typeface="Lato Regular"/>
                <a:sym typeface="Lato Regular"/>
              </a:defRPr>
            </a:pPr>
            <a:r>
              <a:rPr lang="sv-SE" sz="1600" i="1" kern="0">
                <a:solidFill>
                  <a:srgbClr val="000000"/>
                </a:solidFill>
                <a:latin typeface="Lato Light"/>
                <a:ea typeface="Lato Light"/>
                <a:cs typeface="Lato Light"/>
                <a:sym typeface="Lato Bold"/>
              </a:rPr>
              <a:t>Utforska och testa nya roller</a:t>
            </a:r>
            <a:r>
              <a:rPr lang="sv-SE" sz="1600" i="1" kern="0">
                <a:solidFill>
                  <a:srgbClr val="000000"/>
                </a:solidFill>
                <a:latin typeface="Lato Light"/>
                <a:ea typeface="Lato Light"/>
                <a:cs typeface="Lato Light"/>
                <a:sym typeface="Lato Regular"/>
              </a:rPr>
              <a:t>, metoder och arbetssätt för </a:t>
            </a:r>
            <a:r>
              <a:rPr lang="sv-SE" sz="1600" i="1" kern="0">
                <a:solidFill>
                  <a:srgbClr val="000000"/>
                </a:solidFill>
                <a:latin typeface="Lato Light"/>
                <a:ea typeface="Lato Light"/>
                <a:cs typeface="Lato Light"/>
                <a:sym typeface="Lato Bold"/>
              </a:rPr>
              <a:t>praktikintegrerad </a:t>
            </a:r>
            <a:r>
              <a:rPr lang="sv-SE" sz="1600" i="1" kern="0">
                <a:solidFill>
                  <a:srgbClr val="000000"/>
                </a:solidFill>
                <a:latin typeface="Lato Light"/>
                <a:ea typeface="Lato Light"/>
                <a:cs typeface="Lato Light"/>
                <a:sym typeface="Lato Regular"/>
              </a:rPr>
              <a:t>och tvärvetenskaplig forskning</a:t>
            </a:r>
            <a:r>
              <a:rPr lang="sv-SE" sz="1600" i="1" kern="0">
                <a:solidFill>
                  <a:srgbClr val="000000"/>
                </a:solidFill>
                <a:latin typeface="Lato Light"/>
                <a:ea typeface="Lato Light"/>
                <a:cs typeface="Lato Light"/>
                <a:sym typeface="Lato Bold"/>
              </a:rPr>
              <a:t> och</a:t>
            </a:r>
            <a:r>
              <a:rPr lang="sv-SE" sz="1600" i="1" kern="0">
                <a:solidFill>
                  <a:srgbClr val="000000"/>
                </a:solidFill>
                <a:latin typeface="Lato Light"/>
                <a:ea typeface="Lato Light"/>
                <a:cs typeface="Lato Light"/>
                <a:sym typeface="Lato Regular"/>
              </a:rPr>
              <a:t> utbildning i syfta att öka möjligheten för </a:t>
            </a:r>
            <a:r>
              <a:rPr lang="sv-SE" sz="1600" i="1" kern="0" err="1">
                <a:solidFill>
                  <a:srgbClr val="000000"/>
                </a:solidFill>
                <a:latin typeface="Lato Light"/>
                <a:ea typeface="Lato Light"/>
                <a:cs typeface="Lato Light"/>
                <a:sym typeface="Lato Bold"/>
              </a:rPr>
              <a:t>impact</a:t>
            </a:r>
            <a:r>
              <a:rPr lang="sv-SE" sz="1600" i="1" kern="0">
                <a:solidFill>
                  <a:srgbClr val="000000"/>
                </a:solidFill>
                <a:latin typeface="Lato Light"/>
                <a:ea typeface="Lato Light"/>
                <a:cs typeface="Lato Light"/>
                <a:sym typeface="Lato Bold"/>
              </a:rPr>
              <a:t> i samhället. </a:t>
            </a:r>
            <a:r>
              <a:rPr lang="sv-SE" sz="1600" i="1" kern="0">
                <a:solidFill>
                  <a:srgbClr val="5E5E5E"/>
                </a:solidFill>
                <a:latin typeface="Lato Light"/>
                <a:ea typeface="Lato Light"/>
                <a:cs typeface="Lato Light"/>
                <a:sym typeface="Lato Bold"/>
              </a:rPr>
              <a:t>Forska på de nya rollerna, metoderna och arbetssätten för att förstå effekten och möjliggöra utveckling.</a:t>
            </a:r>
            <a:endParaRPr lang="sv-SE" sz="1600" kern="0">
              <a:solidFill>
                <a:srgbClr val="5E5E5E"/>
              </a:solidFill>
              <a:latin typeface="Lato Light"/>
              <a:ea typeface="Lato Light"/>
              <a:cs typeface="Lato Light"/>
            </a:endParaRPr>
          </a:p>
        </p:txBody>
      </p:sp>
      <p:sp>
        <p:nvSpPr>
          <p:cNvPr id="15" name="Vad sker i expeditionsbåtarna?">
            <a:extLst>
              <a:ext uri="{FF2B5EF4-FFF2-40B4-BE49-F238E27FC236}">
                <a16:creationId xmlns:a16="http://schemas.microsoft.com/office/drawing/2014/main" id="{B0A5E622-F1FB-1776-D8A7-CA3963323710}"/>
              </a:ext>
            </a:extLst>
          </p:cNvPr>
          <p:cNvSpPr txBox="1">
            <a:spLocks/>
          </p:cNvSpPr>
          <p:nvPr/>
        </p:nvSpPr>
        <p:spPr>
          <a:xfrm>
            <a:off x="589998" y="577920"/>
            <a:ext cx="4249604" cy="4570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2243271" rtl="0" latinLnBrk="0">
              <a:lnSpc>
                <a:spcPct val="90000"/>
              </a:lnSpc>
              <a:spcBef>
                <a:spcPts val="0"/>
              </a:spcBef>
              <a:spcAft>
                <a:spcPts val="0"/>
              </a:spcAft>
              <a:buClrTx/>
              <a:buSzTx/>
              <a:buFontTx/>
              <a:buNone/>
              <a:tabLst/>
              <a:defRPr sz="5060" b="0" i="0" u="none" strike="noStrike" cap="none" spc="-101" baseline="0">
                <a:solidFill>
                  <a:srgbClr val="000000"/>
                </a:solidFill>
                <a:uFillTx/>
                <a:latin typeface="Lato Bold"/>
                <a:ea typeface="Lato Bold"/>
                <a:cs typeface="Lato Bold"/>
                <a:sym typeface="Lato Bold"/>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n-US" sz="2800" kern="0"/>
              <a:t>Horisont 3: </a:t>
            </a:r>
            <a:r>
              <a:rPr lang="en-US" sz="2800" kern="0" err="1"/>
              <a:t>ny</a:t>
            </a:r>
            <a:endParaRPr lang="en-US" err="1"/>
          </a:p>
        </p:txBody>
      </p:sp>
      <p:sp>
        <p:nvSpPr>
          <p:cNvPr id="3"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7CF2BFA2-71C8-C8F2-457F-2D388C845260}"/>
              </a:ext>
            </a:extLst>
          </p:cNvPr>
          <p:cNvSpPr txBox="1"/>
          <p:nvPr/>
        </p:nvSpPr>
        <p:spPr>
          <a:xfrm>
            <a:off x="1763205" y="4423116"/>
            <a:ext cx="3289512" cy="16718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algn="ctr" defTabSz="1219169">
              <a:spcBef>
                <a:spcPts val="650"/>
              </a:spcBef>
              <a:defRPr sz="2500" spc="-50">
                <a:solidFill>
                  <a:srgbClr val="000000"/>
                </a:solidFill>
                <a:latin typeface="Lato Light"/>
                <a:ea typeface="Lato Light"/>
                <a:cs typeface="Lato Light"/>
                <a:sym typeface="Lato Light"/>
              </a:defRPr>
            </a:pPr>
            <a:r>
              <a:rPr lang="sv-SE" sz="1600" b="1" kern="0" spc="-25">
                <a:solidFill>
                  <a:srgbClr val="000000"/>
                </a:solidFill>
                <a:latin typeface="Lato Black"/>
                <a:cs typeface="Lato Light"/>
                <a:sym typeface="Lato Light"/>
              </a:rPr>
              <a:t>Labbgrupp</a:t>
            </a:r>
          </a:p>
          <a:p>
            <a:pPr algn="ctr" defTabSz="1219169">
              <a:spcBef>
                <a:spcPts val="650"/>
              </a:spcBef>
              <a:defRPr sz="2500" spc="-50">
                <a:solidFill>
                  <a:srgbClr val="000000"/>
                </a:solidFill>
                <a:latin typeface="Lato Light"/>
                <a:ea typeface="Lato Light"/>
                <a:cs typeface="Lato Light"/>
                <a:sym typeface="Lato Light"/>
              </a:defRPr>
            </a:pPr>
            <a:r>
              <a:rPr lang="sv-SE" sz="1400" kern="0" spc="-25">
                <a:latin typeface="Lato Light"/>
              </a:rPr>
              <a:t>Utforskar vilken roll forskningen och utbildningen skulle kunna ha i framtiden samt vilka metoder, arbetssätt, policys, incitament och kompetenser som detta skulle kräva.</a:t>
            </a:r>
            <a:endParaRPr lang="sv-SE" sz="1400" kern="0" spc="-25">
              <a:latin typeface="Lato Black"/>
            </a:endParaRPr>
          </a:p>
        </p:txBody>
      </p:sp>
      <p:pic>
        <p:nvPicPr>
          <p:cNvPr id="16" name="Picture 15">
            <a:extLst>
              <a:ext uri="{FF2B5EF4-FFF2-40B4-BE49-F238E27FC236}">
                <a16:creationId xmlns:a16="http://schemas.microsoft.com/office/drawing/2014/main" id="{A9B59423-BDC7-7FEF-6728-C6773BF17352}"/>
              </a:ext>
            </a:extLst>
          </p:cNvPr>
          <p:cNvPicPr>
            <a:picLocks noChangeAspect="1"/>
          </p:cNvPicPr>
          <p:nvPr/>
        </p:nvPicPr>
        <p:blipFill>
          <a:blip r:embed="rId3"/>
          <a:stretch>
            <a:fillRect/>
          </a:stretch>
        </p:blipFill>
        <p:spPr>
          <a:xfrm>
            <a:off x="2034988" y="2423457"/>
            <a:ext cx="2743200" cy="1939368"/>
          </a:xfrm>
          <a:prstGeom prst="rect">
            <a:avLst/>
          </a:prstGeom>
        </p:spPr>
      </p:pic>
      <p:sp>
        <p:nvSpPr>
          <p:cNvPr id="17"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ED27C6D5-855D-8FB5-FE7F-00034EFBB516}"/>
              </a:ext>
            </a:extLst>
          </p:cNvPr>
          <p:cNvSpPr txBox="1"/>
          <p:nvPr/>
        </p:nvSpPr>
        <p:spPr>
          <a:xfrm>
            <a:off x="7133064" y="4423116"/>
            <a:ext cx="3289512" cy="1671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algn="ctr" defTabSz="1219169">
              <a:spcBef>
                <a:spcPts val="650"/>
              </a:spcBef>
              <a:defRPr sz="2500" spc="-50">
                <a:solidFill>
                  <a:srgbClr val="000000"/>
                </a:solidFill>
                <a:latin typeface="Lato Light"/>
                <a:ea typeface="Lato Light"/>
                <a:cs typeface="Lato Light"/>
                <a:sym typeface="Lato Light"/>
              </a:defRPr>
            </a:pPr>
            <a:r>
              <a:rPr lang="sv-SE" sz="1600" b="1" kern="0" spc="-25">
                <a:solidFill>
                  <a:srgbClr val="000000"/>
                </a:solidFill>
                <a:latin typeface="Lato Black"/>
                <a:cs typeface="Lato Light"/>
                <a:sym typeface="Lato Light"/>
              </a:rPr>
              <a:t>Samverkansforskning</a:t>
            </a:r>
            <a:endParaRPr lang="en-US"/>
          </a:p>
          <a:p>
            <a:pPr algn="ctr" defTabSz="1219169">
              <a:spcBef>
                <a:spcPts val="650"/>
              </a:spcBef>
              <a:defRPr sz="2500" spc="-50">
                <a:solidFill>
                  <a:srgbClr val="000000"/>
                </a:solidFill>
                <a:latin typeface="Lato Light"/>
                <a:ea typeface="Lato Light"/>
                <a:cs typeface="Lato Light"/>
                <a:sym typeface="Lato Light"/>
              </a:defRPr>
            </a:pPr>
            <a:r>
              <a:rPr lang="sv-SE" sz="1400" kern="0" spc="-25">
                <a:latin typeface="Lato Light"/>
              </a:rPr>
              <a:t>Etablera samarbeta med den nya kunskapsmiljön för samverkan för att forska på de nya metoderna, arbetssätten och kompetenshöjande insatserna som testas inom SHK.</a:t>
            </a:r>
            <a:endParaRPr lang="sv-SE"/>
          </a:p>
        </p:txBody>
      </p:sp>
      <p:pic>
        <p:nvPicPr>
          <p:cNvPr id="18" name="Picture 17">
            <a:extLst>
              <a:ext uri="{FF2B5EF4-FFF2-40B4-BE49-F238E27FC236}">
                <a16:creationId xmlns:a16="http://schemas.microsoft.com/office/drawing/2014/main" id="{B6431D3F-9717-06AC-90A4-6D748FF3CCFC}"/>
              </a:ext>
            </a:extLst>
          </p:cNvPr>
          <p:cNvPicPr>
            <a:picLocks noChangeAspect="1"/>
          </p:cNvPicPr>
          <p:nvPr/>
        </p:nvPicPr>
        <p:blipFill>
          <a:blip r:embed="rId4"/>
          <a:stretch>
            <a:fillRect/>
          </a:stretch>
        </p:blipFill>
        <p:spPr>
          <a:xfrm>
            <a:off x="7915835" y="2556925"/>
            <a:ext cx="1721224" cy="1672434"/>
          </a:xfrm>
          <a:prstGeom prst="rect">
            <a:avLst/>
          </a:prstGeom>
        </p:spPr>
      </p:pic>
    </p:spTree>
    <p:extLst>
      <p:ext uri="{BB962C8B-B14F-4D97-AF65-F5344CB8AC3E}">
        <p14:creationId xmlns:p14="http://schemas.microsoft.com/office/powerpoint/2010/main" val="59860955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11" name="Starta praktik och utbildningsintegrerad forskning i relation till SHKs testbäddar och initiativ, t.ex.:…">
            <a:extLst>
              <a:ext uri="{FF2B5EF4-FFF2-40B4-BE49-F238E27FC236}">
                <a16:creationId xmlns:a16="http://schemas.microsoft.com/office/drawing/2014/main" id="{F08DD84E-3FE8-0878-17F0-01D5B1AB0A03}"/>
              </a:ext>
            </a:extLst>
          </p:cNvPr>
          <p:cNvSpPr txBox="1"/>
          <p:nvPr/>
        </p:nvSpPr>
        <p:spPr>
          <a:xfrm>
            <a:off x="592858" y="1032862"/>
            <a:ext cx="10770626" cy="518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lstStyle/>
          <a:p>
            <a:pPr defTabSz="1219169">
              <a:defRPr>
                <a:solidFill>
                  <a:srgbClr val="000000"/>
                </a:solidFill>
                <a:latin typeface="Lato Regular"/>
                <a:ea typeface="Lato Regular"/>
                <a:cs typeface="Lato Regular"/>
                <a:sym typeface="Lato Regular"/>
              </a:defRPr>
            </a:pPr>
            <a:r>
              <a:rPr lang="sv-SE" sz="1600" i="1" kern="0">
                <a:solidFill>
                  <a:srgbClr val="000000"/>
                </a:solidFill>
                <a:latin typeface="Lato Light"/>
                <a:ea typeface="Lato Light"/>
                <a:cs typeface="Lato Light"/>
                <a:sym typeface="Lato Bold"/>
              </a:rPr>
              <a:t>Utforska och testa nya roller</a:t>
            </a:r>
            <a:r>
              <a:rPr lang="sv-SE" sz="1600" i="1" kern="0">
                <a:solidFill>
                  <a:srgbClr val="000000"/>
                </a:solidFill>
                <a:latin typeface="Lato Light"/>
                <a:ea typeface="Lato Light"/>
                <a:cs typeface="Lato Light"/>
                <a:sym typeface="Lato Regular"/>
              </a:rPr>
              <a:t>, metoder och arbetssätt för </a:t>
            </a:r>
            <a:r>
              <a:rPr lang="sv-SE" sz="1600" i="1" kern="0">
                <a:solidFill>
                  <a:srgbClr val="000000"/>
                </a:solidFill>
                <a:latin typeface="Lato Light"/>
                <a:ea typeface="Lato Light"/>
                <a:cs typeface="Lato Light"/>
                <a:sym typeface="Lato Bold"/>
              </a:rPr>
              <a:t>praktikintegrerad </a:t>
            </a:r>
            <a:r>
              <a:rPr lang="sv-SE" sz="1600" i="1" kern="0">
                <a:solidFill>
                  <a:srgbClr val="000000"/>
                </a:solidFill>
                <a:latin typeface="Lato Light"/>
                <a:ea typeface="Lato Light"/>
                <a:cs typeface="Lato Light"/>
                <a:sym typeface="Lato Regular"/>
              </a:rPr>
              <a:t>och tvärvetenskaplig forskning</a:t>
            </a:r>
            <a:r>
              <a:rPr lang="sv-SE" sz="1600" i="1" kern="0">
                <a:solidFill>
                  <a:srgbClr val="000000"/>
                </a:solidFill>
                <a:latin typeface="Lato Light"/>
                <a:ea typeface="Lato Light"/>
                <a:cs typeface="Lato Light"/>
                <a:sym typeface="Lato Bold"/>
              </a:rPr>
              <a:t> och</a:t>
            </a:r>
            <a:r>
              <a:rPr lang="sv-SE" sz="1600" i="1" kern="0">
                <a:solidFill>
                  <a:srgbClr val="000000"/>
                </a:solidFill>
                <a:latin typeface="Lato Light"/>
                <a:ea typeface="Lato Light"/>
                <a:cs typeface="Lato Light"/>
                <a:sym typeface="Lato Regular"/>
              </a:rPr>
              <a:t> utbildning i syfta att öka möjligheten för </a:t>
            </a:r>
            <a:r>
              <a:rPr lang="sv-SE" sz="1600" i="1" kern="0" err="1">
                <a:solidFill>
                  <a:srgbClr val="000000"/>
                </a:solidFill>
                <a:latin typeface="Lato Light"/>
                <a:ea typeface="Lato Light"/>
                <a:cs typeface="Lato Light"/>
                <a:sym typeface="Lato Bold"/>
              </a:rPr>
              <a:t>impact</a:t>
            </a:r>
            <a:r>
              <a:rPr lang="sv-SE" sz="1600" i="1" kern="0">
                <a:solidFill>
                  <a:srgbClr val="000000"/>
                </a:solidFill>
                <a:latin typeface="Lato Light"/>
                <a:ea typeface="Lato Light"/>
                <a:cs typeface="Lato Light"/>
                <a:sym typeface="Lato Bold"/>
              </a:rPr>
              <a:t> i samhället. </a:t>
            </a:r>
            <a:r>
              <a:rPr lang="sv-SE" sz="1600" i="1" kern="0">
                <a:solidFill>
                  <a:srgbClr val="5E5E5E"/>
                </a:solidFill>
                <a:latin typeface="Lato Light"/>
                <a:ea typeface="Lato Light"/>
                <a:cs typeface="Lato Light"/>
                <a:sym typeface="Lato Bold"/>
              </a:rPr>
              <a:t>Forska på de nya rollerna, metoderna och arbetssätten för att förstå effekten och möjliggöra utveckling.</a:t>
            </a:r>
            <a:endParaRPr lang="sv-SE" sz="1600" kern="0">
              <a:solidFill>
                <a:srgbClr val="5E5E5E"/>
              </a:solidFill>
              <a:latin typeface="Lato Light"/>
              <a:ea typeface="Lato Light"/>
              <a:cs typeface="Lato Light"/>
            </a:endParaRPr>
          </a:p>
        </p:txBody>
      </p:sp>
      <p:sp>
        <p:nvSpPr>
          <p:cNvPr id="15" name="Vad sker i expeditionsbåtarna?">
            <a:extLst>
              <a:ext uri="{FF2B5EF4-FFF2-40B4-BE49-F238E27FC236}">
                <a16:creationId xmlns:a16="http://schemas.microsoft.com/office/drawing/2014/main" id="{B0A5E622-F1FB-1776-D8A7-CA3963323710}"/>
              </a:ext>
            </a:extLst>
          </p:cNvPr>
          <p:cNvSpPr txBox="1">
            <a:spLocks/>
          </p:cNvSpPr>
          <p:nvPr/>
        </p:nvSpPr>
        <p:spPr>
          <a:xfrm>
            <a:off x="589998" y="577920"/>
            <a:ext cx="4249604" cy="4570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2243271" rtl="0" latinLnBrk="0">
              <a:lnSpc>
                <a:spcPct val="90000"/>
              </a:lnSpc>
              <a:spcBef>
                <a:spcPts val="0"/>
              </a:spcBef>
              <a:spcAft>
                <a:spcPts val="0"/>
              </a:spcAft>
              <a:buClrTx/>
              <a:buSzTx/>
              <a:buFontTx/>
              <a:buNone/>
              <a:tabLst/>
              <a:defRPr sz="5060" b="0" i="0" u="none" strike="noStrike" cap="none" spc="-101" baseline="0">
                <a:solidFill>
                  <a:srgbClr val="000000"/>
                </a:solidFill>
                <a:uFillTx/>
                <a:latin typeface="Lato Bold"/>
                <a:ea typeface="Lato Bold"/>
                <a:cs typeface="Lato Bold"/>
                <a:sym typeface="Lato Bold"/>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n-US" sz="2800" kern="0"/>
              <a:t>Horisont 3: </a:t>
            </a:r>
            <a:r>
              <a:rPr lang="en-US" sz="2800" kern="0" err="1"/>
              <a:t>ny</a:t>
            </a:r>
            <a:endParaRPr lang="en-US" err="1"/>
          </a:p>
        </p:txBody>
      </p:sp>
      <p:sp>
        <p:nvSpPr>
          <p:cNvPr id="3"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7CF2BFA2-71C8-C8F2-457F-2D388C845260}"/>
              </a:ext>
            </a:extLst>
          </p:cNvPr>
          <p:cNvSpPr txBox="1"/>
          <p:nvPr/>
        </p:nvSpPr>
        <p:spPr>
          <a:xfrm>
            <a:off x="1763205" y="4423116"/>
            <a:ext cx="3289512" cy="16718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algn="ctr" defTabSz="1219169">
              <a:spcBef>
                <a:spcPts val="650"/>
              </a:spcBef>
              <a:defRPr sz="2500" spc="-50">
                <a:solidFill>
                  <a:srgbClr val="000000"/>
                </a:solidFill>
                <a:latin typeface="Lato Light"/>
                <a:ea typeface="Lato Light"/>
                <a:cs typeface="Lato Light"/>
                <a:sym typeface="Lato Light"/>
              </a:defRPr>
            </a:pPr>
            <a:r>
              <a:rPr lang="sv-SE" sz="1600" b="1" kern="0" spc="-25">
                <a:solidFill>
                  <a:srgbClr val="000000"/>
                </a:solidFill>
                <a:latin typeface="Lato Black"/>
                <a:cs typeface="Lato Light"/>
                <a:sym typeface="Lato Light"/>
              </a:rPr>
              <a:t>Labbgrupp</a:t>
            </a:r>
          </a:p>
          <a:p>
            <a:pPr algn="ctr" defTabSz="1219169">
              <a:spcBef>
                <a:spcPts val="650"/>
              </a:spcBef>
              <a:defRPr sz="2500" spc="-50">
                <a:solidFill>
                  <a:srgbClr val="000000"/>
                </a:solidFill>
                <a:latin typeface="Lato Light"/>
                <a:ea typeface="Lato Light"/>
                <a:cs typeface="Lato Light"/>
                <a:sym typeface="Lato Light"/>
              </a:defRPr>
            </a:pPr>
            <a:r>
              <a:rPr lang="sv-SE" sz="1400" kern="0" spc="-25">
                <a:latin typeface="Lato Light"/>
              </a:rPr>
              <a:t>Utforskar vilken roll forskningen och utbildningen skulle kunna ha i framtiden samt vilka metoder, arbetssätt, policys, incitament och kompetenser som detta skulle kräva.</a:t>
            </a:r>
            <a:endParaRPr lang="sv-SE" sz="1400" kern="0" spc="-25">
              <a:latin typeface="Lato Black"/>
            </a:endParaRPr>
          </a:p>
        </p:txBody>
      </p:sp>
      <p:pic>
        <p:nvPicPr>
          <p:cNvPr id="16" name="Picture 15">
            <a:extLst>
              <a:ext uri="{FF2B5EF4-FFF2-40B4-BE49-F238E27FC236}">
                <a16:creationId xmlns:a16="http://schemas.microsoft.com/office/drawing/2014/main" id="{A9B59423-BDC7-7FEF-6728-C6773BF17352}"/>
              </a:ext>
            </a:extLst>
          </p:cNvPr>
          <p:cNvPicPr>
            <a:picLocks noChangeAspect="1"/>
          </p:cNvPicPr>
          <p:nvPr/>
        </p:nvPicPr>
        <p:blipFill>
          <a:blip r:embed="rId3"/>
          <a:stretch>
            <a:fillRect/>
          </a:stretch>
        </p:blipFill>
        <p:spPr>
          <a:xfrm>
            <a:off x="2034988" y="2423457"/>
            <a:ext cx="2743200" cy="1939368"/>
          </a:xfrm>
          <a:prstGeom prst="rect">
            <a:avLst/>
          </a:prstGeom>
        </p:spPr>
      </p:pic>
      <p:sp>
        <p:nvSpPr>
          <p:cNvPr id="17"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ED27C6D5-855D-8FB5-FE7F-00034EFBB516}"/>
              </a:ext>
            </a:extLst>
          </p:cNvPr>
          <p:cNvSpPr txBox="1"/>
          <p:nvPr/>
        </p:nvSpPr>
        <p:spPr>
          <a:xfrm>
            <a:off x="7133064" y="4423116"/>
            <a:ext cx="3289512" cy="1671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algn="ctr" defTabSz="1219169">
              <a:spcBef>
                <a:spcPts val="650"/>
              </a:spcBef>
              <a:defRPr sz="2500" spc="-50">
                <a:solidFill>
                  <a:srgbClr val="000000"/>
                </a:solidFill>
                <a:latin typeface="Lato Light"/>
                <a:ea typeface="Lato Light"/>
                <a:cs typeface="Lato Light"/>
                <a:sym typeface="Lato Light"/>
              </a:defRPr>
            </a:pPr>
            <a:r>
              <a:rPr lang="sv-SE" sz="1600" b="1" kern="0" spc="-25">
                <a:solidFill>
                  <a:srgbClr val="000000"/>
                </a:solidFill>
                <a:latin typeface="Lato Black"/>
                <a:cs typeface="Lato Light"/>
                <a:sym typeface="Lato Light"/>
              </a:rPr>
              <a:t>Samverkansforskning</a:t>
            </a:r>
            <a:endParaRPr lang="en-US"/>
          </a:p>
          <a:p>
            <a:pPr algn="ctr" defTabSz="1219169">
              <a:spcBef>
                <a:spcPts val="650"/>
              </a:spcBef>
              <a:defRPr sz="2500" spc="-50">
                <a:solidFill>
                  <a:srgbClr val="000000"/>
                </a:solidFill>
                <a:latin typeface="Lato Light"/>
                <a:ea typeface="Lato Light"/>
                <a:cs typeface="Lato Light"/>
                <a:sym typeface="Lato Light"/>
              </a:defRPr>
            </a:pPr>
            <a:r>
              <a:rPr lang="sv-SE" sz="1400" kern="0" spc="-25">
                <a:latin typeface="Lato Light"/>
              </a:rPr>
              <a:t>Etablera samarbeta med den nya kunskapsmiljön för samverkan för att forska på de nya metoderna, arbetssätten och kompetenshöjande insatserna som testas inom SHK.</a:t>
            </a:r>
            <a:endParaRPr lang="sv-SE"/>
          </a:p>
        </p:txBody>
      </p:sp>
      <p:pic>
        <p:nvPicPr>
          <p:cNvPr id="18" name="Picture 17">
            <a:extLst>
              <a:ext uri="{FF2B5EF4-FFF2-40B4-BE49-F238E27FC236}">
                <a16:creationId xmlns:a16="http://schemas.microsoft.com/office/drawing/2014/main" id="{B6431D3F-9717-06AC-90A4-6D748FF3CCFC}"/>
              </a:ext>
            </a:extLst>
          </p:cNvPr>
          <p:cNvPicPr>
            <a:picLocks noChangeAspect="1"/>
          </p:cNvPicPr>
          <p:nvPr/>
        </p:nvPicPr>
        <p:blipFill>
          <a:blip r:embed="rId4"/>
          <a:stretch>
            <a:fillRect/>
          </a:stretch>
        </p:blipFill>
        <p:spPr>
          <a:xfrm>
            <a:off x="7915835" y="2556925"/>
            <a:ext cx="1721224" cy="1672434"/>
          </a:xfrm>
          <a:prstGeom prst="rect">
            <a:avLst/>
          </a:prstGeom>
        </p:spPr>
      </p:pic>
      <p:sp>
        <p:nvSpPr>
          <p:cNvPr id="4" name="Designa och driv kompetenshöjande resa (fellowship) för nominerade praktiker, forskare och lärare. Fokus är på hur dessa professioner kan samverka för att arbeta med komplexa utmaningar och därmed skapa verklig förändring i samhället.…">
            <a:extLst>
              <a:ext uri="{FF2B5EF4-FFF2-40B4-BE49-F238E27FC236}">
                <a16:creationId xmlns:a16="http://schemas.microsoft.com/office/drawing/2014/main" id="{736ADD80-E6A9-F13D-2CAE-53B66492B3F9}"/>
              </a:ext>
            </a:extLst>
          </p:cNvPr>
          <p:cNvSpPr txBox="1"/>
          <p:nvPr/>
        </p:nvSpPr>
        <p:spPr>
          <a:xfrm>
            <a:off x="2481690" y="5925275"/>
            <a:ext cx="1867196" cy="6822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t">
            <a:spAutoFit/>
          </a:bodyPr>
          <a:lstStyle/>
          <a:p>
            <a:pPr algn="ctr" defTabSz="1219169">
              <a:spcBef>
                <a:spcPts val="250"/>
              </a:spcBef>
              <a:defRPr>
                <a:solidFill>
                  <a:srgbClr val="000000"/>
                </a:solidFill>
                <a:latin typeface="Lato Regular"/>
                <a:ea typeface="Lato Regular"/>
                <a:cs typeface="Lato Regular"/>
                <a:sym typeface="Lato Regular"/>
              </a:defRPr>
            </a:pPr>
            <a:r>
              <a:rPr lang="sv-SE" sz="1200" kern="0">
                <a:solidFill>
                  <a:srgbClr val="000000"/>
                </a:solidFill>
                <a:latin typeface="Lato Black"/>
                <a:ea typeface="Lato Bold"/>
                <a:cs typeface="Lato Bold"/>
                <a:sym typeface="Lato Bold"/>
              </a:rPr>
              <a:t>4 forskare 5 % var</a:t>
            </a:r>
            <a:endParaRPr lang="sv-SE" sz="1200" kern="0">
              <a:solidFill>
                <a:srgbClr val="000000"/>
              </a:solidFill>
              <a:latin typeface="Lato Black"/>
              <a:ea typeface="Lato Bold"/>
              <a:cs typeface="Lato Bold"/>
            </a:endParaRPr>
          </a:p>
          <a:p>
            <a:pPr algn="ctr" defTabSz="1219169">
              <a:spcBef>
                <a:spcPts val="250"/>
              </a:spcBef>
              <a:defRPr>
                <a:solidFill>
                  <a:srgbClr val="000000"/>
                </a:solidFill>
                <a:latin typeface="Lato Regular"/>
                <a:ea typeface="Lato Regular"/>
                <a:cs typeface="Lato Regular"/>
                <a:sym typeface="Lato Regular"/>
              </a:defRPr>
            </a:pPr>
            <a:r>
              <a:rPr lang="sv-SE" sz="1200" kern="0">
                <a:latin typeface="Lato Black"/>
                <a:ea typeface="Lato Bold"/>
                <a:cs typeface="Lato Bold"/>
              </a:rPr>
              <a:t>4 lärare 5% var</a:t>
            </a:r>
          </a:p>
          <a:p>
            <a:pPr algn="ctr" defTabSz="1219169">
              <a:spcBef>
                <a:spcPts val="250"/>
              </a:spcBef>
              <a:defRPr>
                <a:solidFill>
                  <a:srgbClr val="000000"/>
                </a:solidFill>
                <a:latin typeface="Lato Regular"/>
                <a:ea typeface="Lato Regular"/>
                <a:cs typeface="Lato Regular"/>
                <a:sym typeface="Lato Regular"/>
              </a:defRPr>
            </a:pPr>
            <a:r>
              <a:rPr lang="sv-SE" sz="1200" kern="0">
                <a:latin typeface="Lato Black"/>
                <a:ea typeface="Lato Bold"/>
                <a:cs typeface="Lato Bold"/>
              </a:rPr>
              <a:t>ca 500 000kr</a:t>
            </a:r>
          </a:p>
        </p:txBody>
      </p:sp>
    </p:spTree>
    <p:extLst>
      <p:ext uri="{BB962C8B-B14F-4D97-AF65-F5344CB8AC3E}">
        <p14:creationId xmlns:p14="http://schemas.microsoft.com/office/powerpoint/2010/main" val="16957545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603250" y="3088024"/>
            <a:ext cx="10994961" cy="1488996"/>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sv-SE" sz="5000" dirty="0">
                <a:latin typeface="Lato Black"/>
              </a:rPr>
              <a:t>Tema: Kommunikation</a:t>
            </a:r>
            <a:endParaRPr lang="en-US" dirty="0">
              <a:latin typeface="Lato Black"/>
            </a:endParaRPr>
          </a:p>
        </p:txBody>
      </p:sp>
      <p:sp>
        <p:nvSpPr>
          <p:cNvPr id="7" name="En integrerat utbildnings-,forsknings- och innovationsplattform">
            <a:extLst>
              <a:ext uri="{FF2B5EF4-FFF2-40B4-BE49-F238E27FC236}">
                <a16:creationId xmlns:a16="http://schemas.microsoft.com/office/drawing/2014/main" id="{7AD96F7D-355F-A210-D102-7016A3B337FB}"/>
              </a:ext>
            </a:extLst>
          </p:cNvPr>
          <p:cNvSpPr txBox="1">
            <a:spLocks/>
          </p:cNvSpPr>
          <p:nvPr/>
        </p:nvSpPr>
        <p:spPr>
          <a:xfrm>
            <a:off x="603250" y="4639640"/>
            <a:ext cx="7734641" cy="42702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40" tIns="45720" rIns="91440" bIns="45720" anchor="t">
            <a:normAutofit lnSpcReduction="10000"/>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a:buNone/>
            </a:pPr>
            <a:endParaRPr lang="en-US"/>
          </a:p>
        </p:txBody>
      </p:sp>
      <p:pic>
        <p:nvPicPr>
          <p:cNvPr id="3" name="Image" descr="Image">
            <a:extLst>
              <a:ext uri="{FF2B5EF4-FFF2-40B4-BE49-F238E27FC236}">
                <a16:creationId xmlns:a16="http://schemas.microsoft.com/office/drawing/2014/main" id="{811B744B-5488-D339-CBF2-B98C0AF976AF}"/>
              </a:ext>
            </a:extLst>
          </p:cNvPr>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2" name="Designa och etablera konsortier av lärare, forskare och praktiker som får i uppgift att på helt nya sätt ta sig ann fokusområdenas komplexa utmaningar. Arbetet stöttas av processtödet med fokus på innovation och kontinuerligt lärande.…">
            <a:extLst>
              <a:ext uri="{FF2B5EF4-FFF2-40B4-BE49-F238E27FC236}">
                <a16:creationId xmlns:a16="http://schemas.microsoft.com/office/drawing/2014/main" id="{DB782D9E-8E44-39B4-67AF-6ACE3AE77928}"/>
              </a:ext>
            </a:extLst>
          </p:cNvPr>
          <p:cNvSpPr txBox="1"/>
          <p:nvPr/>
        </p:nvSpPr>
        <p:spPr>
          <a:xfrm>
            <a:off x="8541603" y="647085"/>
            <a:ext cx="3047147" cy="5560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defTabSz="1219169">
              <a:spcBef>
                <a:spcPts val="250"/>
              </a:spcBef>
              <a:defRPr>
                <a:solidFill>
                  <a:srgbClr val="000000"/>
                </a:solidFill>
                <a:latin typeface="Lato Regular"/>
                <a:ea typeface="Lato Regular"/>
                <a:cs typeface="Lato Regular"/>
                <a:sym typeface="Lato Regular"/>
              </a:defRPr>
            </a:pPr>
            <a:r>
              <a:rPr lang="sv-SE" sz="1600" kern="0">
                <a:solidFill>
                  <a:srgbClr val="000000"/>
                </a:solidFill>
                <a:latin typeface="Lato Black"/>
                <a:ea typeface="+mn-lt"/>
                <a:cs typeface="+mn-lt"/>
              </a:rPr>
              <a:t>SHK mål 2023</a:t>
            </a:r>
            <a:endParaRPr lang="en-US"/>
          </a:p>
          <a:p>
            <a:pPr algn="just" defTabSz="1219169">
              <a:spcBef>
                <a:spcPts val="250"/>
              </a:spcBef>
              <a:defRPr>
                <a:solidFill>
                  <a:srgbClr val="000000"/>
                </a:solidFill>
                <a:latin typeface="Lato Regular"/>
                <a:ea typeface="Lato Regular"/>
                <a:cs typeface="Lato Regular"/>
                <a:sym typeface="Lato Regular"/>
              </a:defRPr>
            </a:pPr>
            <a:endParaRPr lang="sv-SE" sz="1300" kern="0">
              <a:solidFill>
                <a:srgbClr val="000000"/>
              </a:solidFill>
              <a:latin typeface="Lato Light"/>
              <a:ea typeface="+mn-lt"/>
              <a:cs typeface="+mn-lt"/>
            </a:endParaRPr>
          </a:p>
          <a:p>
            <a:pPr algn="just" defTabSz="1219169">
              <a:spcBef>
                <a:spcPts val="250"/>
              </a:spcBef>
              <a:defRPr>
                <a:solidFill>
                  <a:srgbClr val="000000"/>
                </a:solidFill>
                <a:latin typeface="Lato Regular"/>
                <a:ea typeface="Lato Regular"/>
                <a:cs typeface="Lato Regular"/>
                <a:sym typeface="Lato Regular"/>
              </a:defRPr>
            </a:pPr>
            <a:r>
              <a:rPr lang="sv-SE" sz="1300" kern="0">
                <a:solidFill>
                  <a:srgbClr val="000000"/>
                </a:solidFill>
                <a:latin typeface="Lato Light"/>
                <a:ea typeface="+mn-lt"/>
                <a:cs typeface="+mn-lt"/>
              </a:rPr>
              <a:t>Samtliga parter upplever att </a:t>
            </a: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r>
              <a:rPr lang="sv-SE" sz="1300" kern="0">
                <a:solidFill>
                  <a:srgbClr val="000000"/>
                </a:solidFill>
                <a:latin typeface="Lato Light"/>
                <a:ea typeface="+mn-lt"/>
                <a:cs typeface="+mn-lt"/>
              </a:rPr>
              <a:t>verksamheten inom Samhällskontraktet har bidragit till utveckling och innovation utifrån respektive parts behov och identifierade samhällsutmaningar inom de båda fokusområdena.</a:t>
            </a: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endParaRPr lang="sv-SE" sz="1300" kern="0">
              <a:solidFill>
                <a:srgbClr val="000000"/>
              </a:solidFill>
              <a:latin typeface="Lato Light"/>
              <a:ea typeface="+mn-lt"/>
              <a:cs typeface="+mn-lt"/>
            </a:endParaRP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r>
              <a:rPr lang="sv-SE" sz="1300" kern="0">
                <a:solidFill>
                  <a:srgbClr val="000000"/>
                </a:solidFill>
                <a:latin typeface="Lato Light"/>
                <a:ea typeface="+mn-lt"/>
                <a:cs typeface="+mn-lt"/>
              </a:rPr>
              <a:t>det finns en systematik för innovationsarbetet samt en väl fungerande styrning, ledning och uppföljning av verksamheten</a:t>
            </a: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endParaRPr lang="sv-SE" sz="1300" kern="0">
              <a:solidFill>
                <a:srgbClr val="000000"/>
              </a:solidFill>
              <a:latin typeface="Lato Light"/>
              <a:ea typeface="+mn-lt"/>
              <a:cs typeface="+mn-lt"/>
            </a:endParaRP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r>
              <a:rPr lang="sv-SE" sz="1300" b="1" kern="0">
                <a:solidFill>
                  <a:srgbClr val="000000"/>
                </a:solidFill>
                <a:latin typeface="Lato Light"/>
                <a:ea typeface="+mn-lt"/>
                <a:cs typeface="+mn-lt"/>
              </a:rPr>
              <a:t>ändamålsenlig kommunikation som stödjer Samhällskontraktets mål</a:t>
            </a: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endParaRPr lang="sv-SE" sz="1300" kern="0">
              <a:solidFill>
                <a:srgbClr val="000000"/>
              </a:solidFill>
              <a:latin typeface="Lato Light"/>
              <a:ea typeface="+mn-lt"/>
              <a:cs typeface="+mn-lt"/>
            </a:endParaRP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r>
              <a:rPr lang="sv-SE" sz="1300" kern="0">
                <a:solidFill>
                  <a:srgbClr val="000000"/>
                </a:solidFill>
                <a:latin typeface="Lato Light"/>
                <a:ea typeface="+mn-lt"/>
                <a:cs typeface="+mn-lt"/>
              </a:rPr>
              <a:t>innovationsarbetet inom ramen för Samhällskontraktet har goda förutsättningar och fungerar väl</a:t>
            </a: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endParaRPr lang="sv-SE" sz="1300" kern="0">
              <a:solidFill>
                <a:srgbClr val="000000"/>
              </a:solidFill>
              <a:latin typeface="Lato Light"/>
              <a:ea typeface="+mn-lt"/>
              <a:cs typeface="+mn-lt"/>
            </a:endParaRP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r>
              <a:rPr lang="sv-SE" sz="1300" kern="0">
                <a:solidFill>
                  <a:srgbClr val="000000"/>
                </a:solidFill>
                <a:latin typeface="Lato Light"/>
                <a:ea typeface="+mn-lt"/>
                <a:cs typeface="+mn-lt"/>
              </a:rPr>
              <a:t>Finansierats med minst 10Mkr i externa medel</a:t>
            </a:r>
          </a:p>
          <a:p>
            <a:pPr marL="285750" indent="-285750" algn="just" defTabSz="1219169">
              <a:spcBef>
                <a:spcPts val="250"/>
              </a:spcBef>
              <a:buFont typeface="Arial" panose="020B0604020202020204" pitchFamily="34" charset="0"/>
              <a:buChar char="•"/>
              <a:defRPr>
                <a:solidFill>
                  <a:srgbClr val="000000"/>
                </a:solidFill>
                <a:latin typeface="Lato Regular"/>
                <a:ea typeface="Lato Regular"/>
                <a:cs typeface="Lato Regular"/>
                <a:sym typeface="Lato Regular"/>
              </a:defRPr>
            </a:pPr>
            <a:endParaRPr lang="sv-SE" sz="1300" kern="0">
              <a:solidFill>
                <a:srgbClr val="000000"/>
              </a:solidFill>
              <a:latin typeface="Lato Light"/>
              <a:ea typeface="+mn-lt"/>
              <a:cs typeface="+mn-lt"/>
            </a:endParaRPr>
          </a:p>
        </p:txBody>
      </p:sp>
    </p:spTree>
    <p:extLst>
      <p:ext uri="{BB962C8B-B14F-4D97-AF65-F5344CB8AC3E}">
        <p14:creationId xmlns:p14="http://schemas.microsoft.com/office/powerpoint/2010/main" val="415599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603250" y="3088024"/>
            <a:ext cx="10994961" cy="1488996"/>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sv-SE" sz="5000" dirty="0">
                <a:latin typeface="Lato Black"/>
              </a:rPr>
              <a:t>Tema: Kommunikation</a:t>
            </a:r>
            <a:endParaRPr lang="en-US" dirty="0">
              <a:latin typeface="Lato Black"/>
            </a:endParaRPr>
          </a:p>
        </p:txBody>
      </p:sp>
      <p:sp>
        <p:nvSpPr>
          <p:cNvPr id="7" name="En integrerat utbildnings-,forsknings- och innovationsplattform">
            <a:extLst>
              <a:ext uri="{FF2B5EF4-FFF2-40B4-BE49-F238E27FC236}">
                <a16:creationId xmlns:a16="http://schemas.microsoft.com/office/drawing/2014/main" id="{7AD96F7D-355F-A210-D102-7016A3B337FB}"/>
              </a:ext>
            </a:extLst>
          </p:cNvPr>
          <p:cNvSpPr txBox="1">
            <a:spLocks/>
          </p:cNvSpPr>
          <p:nvPr/>
        </p:nvSpPr>
        <p:spPr>
          <a:xfrm>
            <a:off x="603250" y="4639640"/>
            <a:ext cx="7734641" cy="4270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40" tIns="45720" rIns="91440" bIns="45720" anchor="t">
            <a:normAutofit lnSpcReduction="10000"/>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a:buNone/>
            </a:pPr>
            <a:endParaRPr lang="en-US"/>
          </a:p>
        </p:txBody>
      </p:sp>
      <p:pic>
        <p:nvPicPr>
          <p:cNvPr id="3" name="Image" descr="Image">
            <a:extLst>
              <a:ext uri="{FF2B5EF4-FFF2-40B4-BE49-F238E27FC236}">
                <a16:creationId xmlns:a16="http://schemas.microsoft.com/office/drawing/2014/main" id="{811B744B-5488-D339-CBF2-B98C0AF976AF}"/>
              </a:ext>
            </a:extLst>
          </p:cNvPr>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pic>
        <p:nvPicPr>
          <p:cNvPr id="4" name="Bildobjekt 3">
            <a:extLst>
              <a:ext uri="{FF2B5EF4-FFF2-40B4-BE49-F238E27FC236}">
                <a16:creationId xmlns:a16="http://schemas.microsoft.com/office/drawing/2014/main" id="{AC6BE844-0980-8DC7-A8BD-715DA9613375}"/>
              </a:ext>
            </a:extLst>
          </p:cNvPr>
          <p:cNvPicPr>
            <a:picLocks noChangeAspect="1"/>
          </p:cNvPicPr>
          <p:nvPr/>
        </p:nvPicPr>
        <p:blipFill>
          <a:blip r:embed="rId3"/>
          <a:stretch>
            <a:fillRect/>
          </a:stretch>
        </p:blipFill>
        <p:spPr>
          <a:xfrm>
            <a:off x="799509" y="3985732"/>
            <a:ext cx="6288215" cy="2797840"/>
          </a:xfrm>
          <a:prstGeom prst="rect">
            <a:avLst/>
          </a:prstGeom>
        </p:spPr>
      </p:pic>
      <p:sp>
        <p:nvSpPr>
          <p:cNvPr id="6" name="Platshållare för text 2">
            <a:extLst>
              <a:ext uri="{FF2B5EF4-FFF2-40B4-BE49-F238E27FC236}">
                <a16:creationId xmlns:a16="http://schemas.microsoft.com/office/drawing/2014/main" id="{B76BEB26-D649-F2D5-36EF-8317E8D21477}"/>
              </a:ext>
            </a:extLst>
          </p:cNvPr>
          <p:cNvSpPr txBox="1">
            <a:spLocks/>
          </p:cNvSpPr>
          <p:nvPr/>
        </p:nvSpPr>
        <p:spPr>
          <a:xfrm>
            <a:off x="7544991" y="383680"/>
            <a:ext cx="4244606" cy="2443357"/>
          </a:xfrm>
          <a:prstGeom prst="rect">
            <a:avLst/>
          </a:prstGeom>
          <a:solidFill>
            <a:schemeClr val="tx1"/>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sv-SE" dirty="0">
                <a:solidFill>
                  <a:schemeClr val="bg1"/>
                </a:solidFill>
                <a:latin typeface="Lato" panose="020F0502020204030203" pitchFamily="34" charset="0"/>
                <a:ea typeface="Lato" panose="020F0502020204030203" pitchFamily="34" charset="0"/>
                <a:cs typeface="Lato" panose="020F0502020204030203" pitchFamily="34" charset="0"/>
              </a:rPr>
              <a:t>Vad har vi gjort?</a:t>
            </a:r>
          </a:p>
          <a:p>
            <a:pPr marL="457200" indent="-457200" algn="l">
              <a:buFont typeface="Arial" panose="020B0604020202020204" pitchFamily="34" charset="0"/>
              <a:buChar char="•"/>
            </a:pPr>
            <a:r>
              <a:rPr lang="sv-SE" dirty="0">
                <a:solidFill>
                  <a:schemeClr val="bg1"/>
                </a:solidFill>
                <a:latin typeface="Lato" panose="020F0502020204030203" pitchFamily="34" charset="0"/>
                <a:ea typeface="Lato" panose="020F0502020204030203" pitchFamily="34" charset="0"/>
                <a:cs typeface="Lato" panose="020F0502020204030203" pitchFamily="34" charset="0"/>
              </a:rPr>
              <a:t>Vad behöver vi fokusera på nu?</a:t>
            </a:r>
          </a:p>
          <a:p>
            <a:pPr marL="457200" indent="-457200" algn="l">
              <a:buFont typeface="Arial" panose="020B0604020202020204" pitchFamily="34" charset="0"/>
              <a:buChar char="•"/>
            </a:pPr>
            <a:r>
              <a:rPr lang="sv-SE" dirty="0">
                <a:solidFill>
                  <a:schemeClr val="bg1"/>
                </a:solidFill>
                <a:latin typeface="Lato" panose="020F0502020204030203" pitchFamily="34" charset="0"/>
                <a:ea typeface="Lato" panose="020F0502020204030203" pitchFamily="34" charset="0"/>
                <a:cs typeface="Lato" panose="020F0502020204030203" pitchFamily="34" charset="0"/>
              </a:rPr>
              <a:t>Vad behöver andra veta?</a:t>
            </a:r>
          </a:p>
          <a:p>
            <a:pPr algn="l"/>
            <a:endParaRPr lang="sv-SE" dirty="0">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sv-SE" dirty="0">
                <a:solidFill>
                  <a:schemeClr val="bg1"/>
                </a:solidFill>
                <a:latin typeface="Lato" panose="020F0502020204030203" pitchFamily="34" charset="0"/>
                <a:ea typeface="Lato" panose="020F0502020204030203" pitchFamily="34" charset="0"/>
                <a:cs typeface="Lato" panose="020F0502020204030203" pitchFamily="34" charset="0"/>
              </a:rPr>
              <a:t>Ny rutin i våra korta möten</a:t>
            </a:r>
          </a:p>
        </p:txBody>
      </p:sp>
    </p:spTree>
    <p:extLst>
      <p:ext uri="{BB962C8B-B14F-4D97-AF65-F5344CB8AC3E}">
        <p14:creationId xmlns:p14="http://schemas.microsoft.com/office/powerpoint/2010/main" val="1844367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594286" y="3761919"/>
            <a:ext cx="11003925" cy="815101"/>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en-GB" dirty="0" err="1">
                <a:latin typeface="Lato Black"/>
              </a:rPr>
              <a:t>reflektioner</a:t>
            </a:r>
            <a:endParaRPr lang="en-US" dirty="0">
              <a:latin typeface="Lato Black"/>
            </a:endParaRPr>
          </a:p>
        </p:txBody>
      </p:sp>
      <p:pic>
        <p:nvPicPr>
          <p:cNvPr id="9" name="Image" descr="Image">
            <a:extLst>
              <a:ext uri="{FF2B5EF4-FFF2-40B4-BE49-F238E27FC236}">
                <a16:creationId xmlns:a16="http://schemas.microsoft.com/office/drawing/2014/main" id="{AF987F9E-6560-C67B-B4C9-00E3C373D28A}"/>
              </a:ext>
            </a:extLst>
          </p:cNvPr>
          <p:cNvPicPr>
            <a:picLocks noChangeAspect="1"/>
          </p:cNvPicPr>
          <p:nvPr/>
        </p:nvPicPr>
        <p:blipFill>
          <a:blip r:embed="rId2"/>
          <a:stretch>
            <a:fillRect/>
          </a:stretch>
        </p:blipFill>
        <p:spPr>
          <a:xfrm>
            <a:off x="597847" y="623102"/>
            <a:ext cx="2172582" cy="715538"/>
          </a:xfrm>
          <a:prstGeom prst="rect">
            <a:avLst/>
          </a:prstGeom>
          <a:ln w="12700">
            <a:miter lim="400000"/>
          </a:ln>
        </p:spPr>
      </p:pic>
    </p:spTree>
    <p:extLst>
      <p:ext uri="{BB962C8B-B14F-4D97-AF65-F5344CB8AC3E}">
        <p14:creationId xmlns:p14="http://schemas.microsoft.com/office/powerpoint/2010/main" val="2387772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Vad sker i expeditionsbåtarna?"/>
          <p:cNvSpPr txBox="1">
            <a:spLocks noGrp="1"/>
          </p:cNvSpPr>
          <p:nvPr>
            <p:ph type="title"/>
          </p:nvPr>
        </p:nvSpPr>
        <p:spPr>
          <a:xfrm>
            <a:off x="596624" y="842963"/>
            <a:ext cx="11001586" cy="456456"/>
          </a:xfrm>
          <a:prstGeom prst="rect">
            <a:avLst/>
          </a:prstGeom>
        </p:spPr>
        <p:txBody>
          <a:bodyPr lIns="50800" tIns="50800" rIns="50800" bIns="50800" anchor="t">
            <a:noAutofit/>
          </a:bodyPr>
          <a:lstStyle>
            <a:lvl1pPr defTabSz="2243271">
              <a:lnSpc>
                <a:spcPct val="90000"/>
              </a:lnSpc>
              <a:defRPr sz="5060" b="0" spc="-101">
                <a:latin typeface="Lato Bold"/>
                <a:ea typeface="Lato Bold"/>
                <a:cs typeface="Lato Bold"/>
                <a:sym typeface="Lato Bold"/>
              </a:defRPr>
            </a:lvl1pPr>
          </a:lstStyle>
          <a:p>
            <a:r>
              <a:rPr lang="en-US" sz="2800"/>
              <a:t>SHKs </a:t>
            </a:r>
            <a:r>
              <a:rPr lang="en-US" sz="2800" err="1"/>
              <a:t>styrelse</a:t>
            </a:r>
            <a:r>
              <a:rPr lang="en-US" sz="2800"/>
              <a:t> </a:t>
            </a:r>
            <a:r>
              <a:rPr lang="en-US" sz="2800" err="1"/>
              <a:t>och</a:t>
            </a:r>
            <a:r>
              <a:rPr lang="en-US" sz="2800"/>
              <a:t> Core Team</a:t>
            </a:r>
            <a:endParaRPr lang="en-US"/>
          </a:p>
        </p:txBody>
      </p:sp>
      <p:sp>
        <p:nvSpPr>
          <p:cNvPr id="271" name="En integrerat utbildnings-,forsknings- och innovationsplattform"/>
          <p:cNvSpPr txBox="1">
            <a:spLocks noGrp="1"/>
          </p:cNvSpPr>
          <p:nvPr>
            <p:ph type="body" idx="21"/>
          </p:nvPr>
        </p:nvSpPr>
        <p:spPr>
          <a:xfrm>
            <a:off x="603250" y="451953"/>
            <a:ext cx="4249605" cy="24149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b">
            <a:normAutofit fontScale="47500" lnSpcReduction="20000"/>
          </a:bodyPr>
          <a:lstStyle>
            <a:lvl1pPr defTabSz="808990">
              <a:defRPr sz="2450" b="0">
                <a:latin typeface="Lato Light"/>
                <a:ea typeface="Lato Light"/>
                <a:cs typeface="Lato Light"/>
                <a:sym typeface="Lato Light"/>
              </a:defRPr>
            </a:lvl1pPr>
          </a:lstStyle>
          <a:p>
            <a:r>
              <a:rPr lang="en-US" sz="2500"/>
              <a:t>Styrelse, core team och processtöd</a:t>
            </a:r>
            <a:endParaRPr lang="en-US"/>
          </a:p>
        </p:txBody>
      </p:sp>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8"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510F2BFC-B560-2834-30DA-CE5951E95426}"/>
              </a:ext>
            </a:extLst>
          </p:cNvPr>
          <p:cNvSpPr txBox="1"/>
          <p:nvPr/>
        </p:nvSpPr>
        <p:spPr>
          <a:xfrm>
            <a:off x="589139" y="5498332"/>
            <a:ext cx="1908948" cy="10655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Magnus Minh Gustavsson</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Förvaltningsdirektör vuxenutbildning och arbetsmarknad</a:t>
            </a:r>
            <a:endParaRPr lang="en-US"/>
          </a:p>
        </p:txBody>
      </p:sp>
      <p:sp>
        <p:nvSpPr>
          <p:cNvPr id="9"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1ECCFD54-35BE-79C2-A8DB-4B6EEB9BA631}"/>
              </a:ext>
            </a:extLst>
          </p:cNvPr>
          <p:cNvSpPr txBox="1"/>
          <p:nvPr/>
        </p:nvSpPr>
        <p:spPr>
          <a:xfrm>
            <a:off x="2467376" y="5498332"/>
            <a:ext cx="1908948" cy="6139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David Karlsson</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Akademichef UKK</a:t>
            </a:r>
            <a:endParaRPr lang="en-US"/>
          </a:p>
        </p:txBody>
      </p:sp>
      <p:sp>
        <p:nvSpPr>
          <p:cNvPr id="16"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A6A9DBA2-0E1C-E35E-0028-FEFDC6993555}"/>
              </a:ext>
            </a:extLst>
          </p:cNvPr>
          <p:cNvSpPr txBox="1"/>
          <p:nvPr/>
        </p:nvSpPr>
        <p:spPr>
          <a:xfrm>
            <a:off x="589139" y="4384768"/>
            <a:ext cx="1887782" cy="867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Åsa Lundqvist</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Förvaltningsdirektör barn och utbildning V</a:t>
            </a:r>
            <a:endParaRPr lang="en-US"/>
          </a:p>
        </p:txBody>
      </p:sp>
      <p:sp>
        <p:nvSpPr>
          <p:cNvPr id="17"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BA9489C7-1999-31A1-6607-7DC86FD37330}"/>
              </a:ext>
            </a:extLst>
          </p:cNvPr>
          <p:cNvSpPr txBox="1"/>
          <p:nvPr/>
        </p:nvSpPr>
        <p:spPr>
          <a:xfrm>
            <a:off x="2467376" y="4384768"/>
            <a:ext cx="1908948" cy="61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rPr>
              <a:t>Per-Inge Hellman</a:t>
            </a: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Hållbarhetschef V</a:t>
            </a:r>
            <a:endParaRPr lang="en-US"/>
          </a:p>
        </p:txBody>
      </p:sp>
      <p:sp>
        <p:nvSpPr>
          <p:cNvPr id="18"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94EBEDAC-DEBD-0E46-B042-A805904D5889}"/>
              </a:ext>
            </a:extLst>
          </p:cNvPr>
          <p:cNvSpPr txBox="1"/>
          <p:nvPr/>
        </p:nvSpPr>
        <p:spPr>
          <a:xfrm>
            <a:off x="4359523" y="4384768"/>
            <a:ext cx="1894838" cy="105141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Lenny Hallgren</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ea typeface="Lato Light"/>
                <a:cs typeface="Lato Light"/>
                <a:sym typeface="Lato Light"/>
              </a:rPr>
              <a:t>Förvaltningsdirektör kultur, idrott, fritid och förebyggande V</a:t>
            </a:r>
            <a:endParaRPr lang="en-US" sz="2500" spc="-50">
              <a:solidFill>
                <a:srgbClr val="000000"/>
              </a:solidFill>
              <a:ea typeface="Lato Light"/>
              <a:cs typeface="Lato Light"/>
            </a:endParaRPr>
          </a:p>
        </p:txBody>
      </p:sp>
      <p:sp>
        <p:nvSpPr>
          <p:cNvPr id="19"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B4D0017A-1684-D556-2334-B926997F94D8}"/>
              </a:ext>
            </a:extLst>
          </p:cNvPr>
          <p:cNvSpPr txBox="1"/>
          <p:nvPr/>
        </p:nvSpPr>
        <p:spPr>
          <a:xfrm>
            <a:off x="6244615" y="4384768"/>
            <a:ext cx="1901893" cy="105141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Rasmus Persson</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Förvaltningsdirektör </a:t>
            </a:r>
            <a:r>
              <a:rPr lang="sv-SE" sz="1250" b="1" kern="0" spc="-25" err="1">
                <a:solidFill>
                  <a:srgbClr val="000000"/>
                </a:solidFill>
                <a:latin typeface="Lato Light"/>
                <a:cs typeface="Lato Light"/>
                <a:sym typeface="Lato Light"/>
              </a:rPr>
              <a:t>Skultuna</a:t>
            </a:r>
            <a:r>
              <a:rPr lang="sv-SE" sz="1250" b="1" kern="0" spc="-25">
                <a:solidFill>
                  <a:srgbClr val="000000"/>
                </a:solidFill>
                <a:latin typeface="Lato Light"/>
                <a:cs typeface="Lato Light"/>
                <a:sym typeface="Lato Light"/>
              </a:rPr>
              <a:t> kommundel V</a:t>
            </a:r>
            <a:endParaRPr lang="en-US"/>
          </a:p>
        </p:txBody>
      </p:sp>
      <p:sp>
        <p:nvSpPr>
          <p:cNvPr id="20"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0A60085B-5697-2FB3-9544-FEA462D78ACA}"/>
              </a:ext>
            </a:extLst>
          </p:cNvPr>
          <p:cNvSpPr txBox="1"/>
          <p:nvPr/>
        </p:nvSpPr>
        <p:spPr>
          <a:xfrm>
            <a:off x="8136762" y="4384768"/>
            <a:ext cx="1894837" cy="10584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Lina Axelsson </a:t>
            </a:r>
            <a:r>
              <a:rPr lang="sv-SE" sz="1250" b="1" kern="0" spc="-25" err="1">
                <a:solidFill>
                  <a:srgbClr val="000000"/>
                </a:solidFill>
                <a:latin typeface="Lato Black"/>
                <a:cs typeface="Lato Light"/>
                <a:sym typeface="Lato Light"/>
              </a:rPr>
              <a:t>Khilblom</a:t>
            </a:r>
            <a:endParaRPr lang="en-US" sz="2500" spc="-50" err="1">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Förvaltningsdirektör barn och utbildning E</a:t>
            </a:r>
            <a:endParaRPr lang="en-US"/>
          </a:p>
        </p:txBody>
      </p:sp>
      <p:sp>
        <p:nvSpPr>
          <p:cNvPr id="21"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373532C5-0A6D-904A-4288-57269AFEF8B7}"/>
              </a:ext>
            </a:extLst>
          </p:cNvPr>
          <p:cNvSpPr txBox="1"/>
          <p:nvPr/>
        </p:nvSpPr>
        <p:spPr>
          <a:xfrm>
            <a:off x="10021854" y="4384768"/>
            <a:ext cx="1908948" cy="1051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Fredrik Karlsson</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Vice enhetschef gymnasieskolan E</a:t>
            </a:r>
            <a:endParaRPr lang="en-US"/>
          </a:p>
        </p:txBody>
      </p:sp>
      <p:sp>
        <p:nvSpPr>
          <p:cNvPr id="23"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41C533B2-B83F-FD29-F275-D2A4A17A5691}"/>
              </a:ext>
            </a:extLst>
          </p:cNvPr>
          <p:cNvSpPr txBox="1"/>
          <p:nvPr/>
        </p:nvSpPr>
        <p:spPr>
          <a:xfrm>
            <a:off x="603250" y="1716554"/>
            <a:ext cx="1908948" cy="61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Helen Öhrling</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Stadsdirektör V</a:t>
            </a:r>
            <a:endParaRPr lang="en-US"/>
          </a:p>
        </p:txBody>
      </p:sp>
      <p:sp>
        <p:nvSpPr>
          <p:cNvPr id="24"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F254E8B6-CFCC-48D0-425C-9E3968C84C48}"/>
              </a:ext>
            </a:extLst>
          </p:cNvPr>
          <p:cNvSpPr txBox="1"/>
          <p:nvPr/>
        </p:nvSpPr>
        <p:spPr>
          <a:xfrm>
            <a:off x="2481487" y="1716554"/>
            <a:ext cx="1908948" cy="61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Tommy Malm</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Kommundirektör E</a:t>
            </a:r>
            <a:endParaRPr lang="en-US"/>
          </a:p>
        </p:txBody>
      </p:sp>
      <p:sp>
        <p:nvSpPr>
          <p:cNvPr id="25"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4C88915B-E717-A8EA-A0E4-CDCEC2841606}"/>
              </a:ext>
            </a:extLst>
          </p:cNvPr>
          <p:cNvSpPr txBox="1"/>
          <p:nvPr/>
        </p:nvSpPr>
        <p:spPr>
          <a:xfrm>
            <a:off x="4366579" y="1716554"/>
            <a:ext cx="1908948" cy="6139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kern="0" spc="-25">
                <a:solidFill>
                  <a:srgbClr val="000000"/>
                </a:solidFill>
                <a:latin typeface="Lato Black"/>
                <a:cs typeface="Lato Light"/>
                <a:sym typeface="Lato Light"/>
              </a:rPr>
              <a:t>Martin Hellström</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Rektor</a:t>
            </a:r>
            <a:endParaRPr lang="en-US"/>
          </a:p>
        </p:txBody>
      </p:sp>
      <p:sp>
        <p:nvSpPr>
          <p:cNvPr id="30"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8799A1A9-CA7D-5B62-C9BD-845DCC4A9CCD}"/>
              </a:ext>
            </a:extLst>
          </p:cNvPr>
          <p:cNvSpPr txBox="1"/>
          <p:nvPr/>
        </p:nvSpPr>
        <p:spPr>
          <a:xfrm>
            <a:off x="589139" y="2959849"/>
            <a:ext cx="1901893" cy="1009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Christine </a:t>
            </a:r>
            <a:r>
              <a:rPr lang="sv-SE" sz="1250" b="1" kern="0" spc="-25" err="1">
                <a:solidFill>
                  <a:srgbClr val="000000"/>
                </a:solidFill>
                <a:latin typeface="Lato Black"/>
                <a:cs typeface="Lato Light"/>
                <a:sym typeface="Lato Light"/>
              </a:rPr>
              <a:t>Wäneskog</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Förvaltningsdirektör vård och omsorg V</a:t>
            </a:r>
            <a:endParaRPr lang="en-US"/>
          </a:p>
        </p:txBody>
      </p:sp>
      <p:sp>
        <p:nvSpPr>
          <p:cNvPr id="31"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03EEDBE9-B3CF-1D1B-80C9-9AC38E28BC7E}"/>
              </a:ext>
            </a:extLst>
          </p:cNvPr>
          <p:cNvSpPr txBox="1"/>
          <p:nvPr/>
        </p:nvSpPr>
        <p:spPr>
          <a:xfrm>
            <a:off x="2467376" y="2959849"/>
            <a:ext cx="1901893" cy="1009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Anne Almqvist</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Utvecklingschef vård och omsorg V</a:t>
            </a:r>
            <a:endParaRPr lang="en-US"/>
          </a:p>
        </p:txBody>
      </p:sp>
      <p:sp>
        <p:nvSpPr>
          <p:cNvPr id="32"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8084EDDB-4EFB-FB6B-EBB8-119441BB54D0}"/>
              </a:ext>
            </a:extLst>
          </p:cNvPr>
          <p:cNvSpPr txBox="1"/>
          <p:nvPr/>
        </p:nvSpPr>
        <p:spPr>
          <a:xfrm>
            <a:off x="4352468" y="2959849"/>
            <a:ext cx="1901893" cy="10090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00" b="1" kern="0" spc="-25">
                <a:solidFill>
                  <a:srgbClr val="000000"/>
                </a:solidFill>
                <a:latin typeface="Lato Black"/>
                <a:ea typeface="+mn-lt"/>
                <a:cs typeface="+mn-lt"/>
                <a:sym typeface="Lato Light"/>
              </a:rPr>
              <a:t>Johan Lindström</a:t>
            </a:r>
            <a:endParaRPr lang="en-US" sz="1200" kern="0" spc="-25">
              <a:solidFill>
                <a:srgbClr val="000000"/>
              </a:solidFill>
              <a:latin typeface="Lato Black"/>
              <a:ea typeface="+mn-lt"/>
              <a:cs typeface="+mn-lt"/>
            </a:endParaRPr>
          </a:p>
          <a:p>
            <a:pPr defTabSz="1219169">
              <a:spcBef>
                <a:spcPts val="650"/>
              </a:spcBef>
              <a:defRPr sz="2500" spc="-50">
                <a:solidFill>
                  <a:srgbClr val="000000"/>
                </a:solidFill>
                <a:latin typeface="Lato Light"/>
                <a:ea typeface="Lato Light"/>
                <a:cs typeface="Lato Light"/>
                <a:sym typeface="Lato Light"/>
              </a:defRPr>
            </a:pPr>
            <a:r>
              <a:rPr lang="sv-SE" sz="1200" b="1" kern="0" spc="-25">
                <a:solidFill>
                  <a:srgbClr val="000000"/>
                </a:solidFill>
                <a:ea typeface="+mn-lt"/>
                <a:cs typeface="+mn-lt"/>
                <a:sym typeface="Lato Light"/>
              </a:rPr>
              <a:t>Förvaltningsdirektör vård och omsorg E</a:t>
            </a:r>
            <a:endParaRPr lang="en-US"/>
          </a:p>
        </p:txBody>
      </p:sp>
      <p:sp>
        <p:nvSpPr>
          <p:cNvPr id="33"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CD2D341A-D9A1-C65D-4724-5C0FBA45EF59}"/>
              </a:ext>
            </a:extLst>
          </p:cNvPr>
          <p:cNvSpPr txBox="1"/>
          <p:nvPr/>
        </p:nvSpPr>
        <p:spPr>
          <a:xfrm>
            <a:off x="6237560" y="2959849"/>
            <a:ext cx="1908948" cy="1009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Patrik Nilsson</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Utvecklingschef vård och omsorg E</a:t>
            </a:r>
            <a:endParaRPr lang="en-US"/>
          </a:p>
        </p:txBody>
      </p:sp>
      <p:sp>
        <p:nvSpPr>
          <p:cNvPr id="34"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B06DAC2E-8714-408D-BD4B-EB74EDDFAA47}"/>
              </a:ext>
            </a:extLst>
          </p:cNvPr>
          <p:cNvSpPr txBox="1"/>
          <p:nvPr/>
        </p:nvSpPr>
        <p:spPr>
          <a:xfrm>
            <a:off x="8122651" y="2959849"/>
            <a:ext cx="1908948" cy="6139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Lena Malmstål Hammar</a:t>
            </a:r>
            <a:endParaRPr lang="en-US" sz="2500" spc="-50">
              <a:solidFill>
                <a:srgbClr val="000000"/>
              </a:solidFill>
              <a:latin typeface="Lato Black"/>
              <a:cs typeface="Lato Ligh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Professor</a:t>
            </a:r>
            <a:endParaRPr lang="en-US"/>
          </a:p>
        </p:txBody>
      </p:sp>
      <p:sp>
        <p:nvSpPr>
          <p:cNvPr id="36"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DA91C14F-DD2D-E378-C725-91F956F175F8}"/>
              </a:ext>
            </a:extLst>
          </p:cNvPr>
          <p:cNvSpPr txBox="1"/>
          <p:nvPr/>
        </p:nvSpPr>
        <p:spPr>
          <a:xfrm>
            <a:off x="6272839" y="1716554"/>
            <a:ext cx="1908948" cy="6139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Black"/>
                <a:cs typeface="Lato Light"/>
                <a:sym typeface="Lato Light"/>
              </a:rPr>
              <a:t>Per-Inge Hellman</a:t>
            </a:r>
            <a:endParaRPr lang="sv-SE" sz="1250" b="1" kern="0" spc="-25">
              <a:solidFill>
                <a:srgbClr val="000000"/>
              </a:solidFill>
              <a:latin typeface="Lato Black"/>
              <a:cs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250" b="1" kern="0" spc="-25">
                <a:solidFill>
                  <a:srgbClr val="000000"/>
                </a:solidFill>
                <a:latin typeface="Lato Light"/>
                <a:cs typeface="Lato Light"/>
                <a:sym typeface="Lato Light"/>
              </a:rPr>
              <a:t>Hållbarhetschef V</a:t>
            </a:r>
            <a:endParaRPr lang="en-US"/>
          </a:p>
        </p:txBody>
      </p:sp>
      <p:sp>
        <p:nvSpPr>
          <p:cNvPr id="37"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1592FA38-71C7-4D5B-6FF2-E3BB62880581}"/>
              </a:ext>
            </a:extLst>
          </p:cNvPr>
          <p:cNvSpPr txBox="1"/>
          <p:nvPr/>
        </p:nvSpPr>
        <p:spPr>
          <a:xfrm>
            <a:off x="8157930" y="1716554"/>
            <a:ext cx="1908948" cy="6139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300" b="1" kern="0" spc="-25">
                <a:solidFill>
                  <a:srgbClr val="000000"/>
                </a:solidFill>
                <a:latin typeface="Lato Black"/>
                <a:ea typeface="+mn-lt"/>
                <a:cs typeface="+mn-lt"/>
                <a:sym typeface="Lato Light"/>
              </a:rPr>
              <a:t>Anna-Maria </a:t>
            </a:r>
            <a:r>
              <a:rPr lang="sv-SE" sz="1300" b="1" kern="0" spc="-25" err="1">
                <a:solidFill>
                  <a:srgbClr val="000000"/>
                </a:solidFill>
                <a:latin typeface="Lato Black"/>
                <a:ea typeface="+mn-lt"/>
                <a:cs typeface="+mn-lt"/>
                <a:sym typeface="Lato Light"/>
              </a:rPr>
              <a:t>Giotas</a:t>
            </a:r>
            <a:endParaRPr lang="en-US" sz="1300" kern="0" spc="-25" err="1">
              <a:solidFill>
                <a:srgbClr val="000000"/>
              </a:solidFill>
              <a:latin typeface="Lato Black"/>
              <a:ea typeface="+mn-lt"/>
              <a:cs typeface="+mn-l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300" b="1" kern="0" spc="-25">
                <a:solidFill>
                  <a:srgbClr val="000000"/>
                </a:solidFill>
                <a:ea typeface="+mn-lt"/>
                <a:cs typeface="+mn-lt"/>
                <a:sym typeface="Lato Light"/>
              </a:rPr>
              <a:t>Social-hållbarhetschef E</a:t>
            </a:r>
            <a:endParaRPr lang="en-US" sz="1300" kern="0" spc="-25">
              <a:solidFill>
                <a:srgbClr val="000000"/>
              </a:solidFill>
              <a:ea typeface="+mn-lt"/>
              <a:cs typeface="+mn-lt"/>
            </a:endParaRPr>
          </a:p>
          <a:p>
            <a:pPr defTabSz="1219169">
              <a:spcBef>
                <a:spcPts val="650"/>
              </a:spcBef>
              <a:defRPr sz="2500" spc="-50">
                <a:solidFill>
                  <a:srgbClr val="000000"/>
                </a:solidFill>
                <a:latin typeface="Lato Light"/>
                <a:ea typeface="Lato Light"/>
                <a:cs typeface="Lato Light"/>
                <a:sym typeface="Lato Light"/>
              </a:defRPr>
            </a:pPr>
            <a:endParaRPr lang="sv-SE" sz="1250" b="1" kern="0" spc="-25"/>
          </a:p>
        </p:txBody>
      </p:sp>
      <p:sp>
        <p:nvSpPr>
          <p:cNvPr id="38"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9EF59F50-91B7-B02B-6C85-F0ADBFE81FA1}"/>
              </a:ext>
            </a:extLst>
          </p:cNvPr>
          <p:cNvSpPr txBox="1"/>
          <p:nvPr/>
        </p:nvSpPr>
        <p:spPr>
          <a:xfrm>
            <a:off x="10043023" y="1716554"/>
            <a:ext cx="1908948" cy="61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a:bodyPr>
          <a:lstStyle/>
          <a:p>
            <a:pPr defTabSz="1219169">
              <a:spcBef>
                <a:spcPts val="650"/>
              </a:spcBef>
              <a:defRPr sz="2500" spc="-50">
                <a:solidFill>
                  <a:srgbClr val="000000"/>
                </a:solidFill>
                <a:latin typeface="Lato Light"/>
                <a:ea typeface="Lato Light"/>
                <a:cs typeface="Lato Light"/>
                <a:sym typeface="Lato Light"/>
              </a:defRPr>
            </a:pPr>
            <a:r>
              <a:rPr lang="sv-SE" sz="1300" b="1" kern="0" spc="-25">
                <a:solidFill>
                  <a:srgbClr val="000000"/>
                </a:solidFill>
                <a:latin typeface="Lato Black"/>
                <a:ea typeface="+mn-lt"/>
                <a:cs typeface="+mn-lt"/>
                <a:sym typeface="Lato Light"/>
              </a:rPr>
              <a:t>Anna </a:t>
            </a:r>
            <a:r>
              <a:rPr lang="sv-SE" sz="1300" b="1" kern="0" spc="-25" err="1">
                <a:solidFill>
                  <a:srgbClr val="000000"/>
                </a:solidFill>
                <a:latin typeface="Lato Black"/>
                <a:ea typeface="+mn-lt"/>
                <a:cs typeface="+mn-lt"/>
                <a:sym typeface="Lato Light"/>
              </a:rPr>
              <a:t>Letterståhl</a:t>
            </a:r>
            <a:endParaRPr lang="en-US" sz="1300" kern="0" spc="-25" err="1">
              <a:solidFill>
                <a:srgbClr val="000000"/>
              </a:solidFill>
              <a:latin typeface="Lato Black"/>
              <a:ea typeface="+mn-lt"/>
              <a:cs typeface="+mn-lt"/>
              <a:sym typeface="Lato Light"/>
            </a:endParaRPr>
          </a:p>
          <a:p>
            <a:pPr defTabSz="1219169">
              <a:spcBef>
                <a:spcPts val="650"/>
              </a:spcBef>
              <a:defRPr sz="2500" spc="-50">
                <a:solidFill>
                  <a:srgbClr val="000000"/>
                </a:solidFill>
                <a:latin typeface="Lato Light"/>
                <a:ea typeface="Lato Light"/>
                <a:cs typeface="Lato Light"/>
                <a:sym typeface="Lato Light"/>
              </a:defRPr>
            </a:pPr>
            <a:r>
              <a:rPr lang="sv-SE" sz="1300" b="1" kern="0" spc="-25">
                <a:solidFill>
                  <a:srgbClr val="000000"/>
                </a:solidFill>
                <a:ea typeface="+mn-lt"/>
                <a:cs typeface="+mn-lt"/>
                <a:sym typeface="Lato Light"/>
              </a:rPr>
              <a:t>Akademichef HVV</a:t>
            </a:r>
            <a:endParaRPr lang="en-US" sz="1300" kern="0" spc="-25">
              <a:solidFill>
                <a:srgbClr val="000000"/>
              </a:solidFill>
              <a:ea typeface="+mn-lt"/>
              <a:cs typeface="+mn-lt"/>
            </a:endParaRPr>
          </a:p>
        </p:txBody>
      </p:sp>
      <p:sp>
        <p:nvSpPr>
          <p:cNvPr id="2"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640E18B0-8814-C7A7-88BF-82A9C7E3BECD}"/>
              </a:ext>
            </a:extLst>
          </p:cNvPr>
          <p:cNvSpPr txBox="1"/>
          <p:nvPr/>
        </p:nvSpPr>
        <p:spPr>
          <a:xfrm>
            <a:off x="595056" y="1437973"/>
            <a:ext cx="1908948" cy="2206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Autofit/>
          </a:bodyPr>
          <a:lstStyle/>
          <a:p>
            <a:pPr defTabSz="1219169">
              <a:spcBef>
                <a:spcPts val="650"/>
              </a:spcBef>
              <a:defRPr sz="2500" spc="-50">
                <a:solidFill>
                  <a:srgbClr val="000000"/>
                </a:solidFill>
                <a:latin typeface="Lato Light"/>
                <a:ea typeface="Lato Light"/>
                <a:cs typeface="Lato Light"/>
                <a:sym typeface="Lato Light"/>
              </a:defRPr>
            </a:pPr>
            <a:r>
              <a:rPr lang="sv-SE" sz="1400" b="1" kern="0" spc="-25">
                <a:solidFill>
                  <a:srgbClr val="000000"/>
                </a:solidFill>
                <a:latin typeface="Lato Black"/>
                <a:ea typeface="Lato Black"/>
                <a:cs typeface="Lato Black"/>
                <a:sym typeface="Lato Light"/>
              </a:rPr>
              <a:t>STYRELSEN</a:t>
            </a:r>
            <a:endParaRPr lang="en-US" sz="1400">
              <a:latin typeface="Lato Black"/>
              <a:ea typeface="Lato Black"/>
              <a:cs typeface="Lato Black"/>
            </a:endParaRPr>
          </a:p>
        </p:txBody>
      </p:sp>
      <p:sp>
        <p:nvSpPr>
          <p:cNvPr id="3"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1C43F926-FA95-522A-5019-9F76D6974335}"/>
              </a:ext>
            </a:extLst>
          </p:cNvPr>
          <p:cNvSpPr txBox="1"/>
          <p:nvPr/>
        </p:nvSpPr>
        <p:spPr>
          <a:xfrm>
            <a:off x="586862" y="2634231"/>
            <a:ext cx="5448560" cy="220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Autofit/>
          </a:bodyPr>
          <a:lstStyle/>
          <a:p>
            <a:pPr defTabSz="1219169">
              <a:spcBef>
                <a:spcPts val="650"/>
              </a:spcBef>
              <a:defRPr sz="2500" spc="-50">
                <a:solidFill>
                  <a:srgbClr val="000000"/>
                </a:solidFill>
                <a:latin typeface="Lato Light"/>
                <a:ea typeface="Lato Light"/>
                <a:cs typeface="Lato Light"/>
                <a:sym typeface="Lato Light"/>
              </a:defRPr>
            </a:pPr>
            <a:r>
              <a:rPr lang="sv-SE" sz="1400" b="1" kern="0" spc="-25">
                <a:solidFill>
                  <a:srgbClr val="000000"/>
                </a:solidFill>
                <a:latin typeface="Lato Black"/>
                <a:ea typeface="Lato Black"/>
                <a:cs typeface="Lato Black"/>
                <a:sym typeface="Lato Light"/>
              </a:rPr>
              <a:t>CORE TEAM VÄLMÅENDE OCH SJÄLVSTÄNDIGA ÄLDRE</a:t>
            </a:r>
            <a:endParaRPr lang="en-US" sz="1400">
              <a:latin typeface="Lato Black"/>
              <a:ea typeface="Lato Black"/>
              <a:cs typeface="Lato Black"/>
            </a:endParaRPr>
          </a:p>
        </p:txBody>
      </p:sp>
      <p:sp>
        <p:nvSpPr>
          <p:cNvPr id="4" name="Samhällskontraktets arbetar utifrån tre nyckelprinciper för att säkerställa komplex samhällsförändring där utbildning, forskning och praktik integreras:…">
            <a:extLst>
              <a:ext uri="{FF2B5EF4-FFF2-40B4-BE49-F238E27FC236}">
                <a16:creationId xmlns:a16="http://schemas.microsoft.com/office/drawing/2014/main" id="{8734503C-A066-24AF-DA41-4716063354E2}"/>
              </a:ext>
            </a:extLst>
          </p:cNvPr>
          <p:cNvSpPr txBox="1"/>
          <p:nvPr/>
        </p:nvSpPr>
        <p:spPr>
          <a:xfrm>
            <a:off x="586862" y="4109069"/>
            <a:ext cx="5448560" cy="2206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noAutofit/>
          </a:bodyPr>
          <a:lstStyle/>
          <a:p>
            <a:pPr defTabSz="1219169">
              <a:spcBef>
                <a:spcPts val="650"/>
              </a:spcBef>
              <a:defRPr sz="2500" spc="-50">
                <a:solidFill>
                  <a:srgbClr val="000000"/>
                </a:solidFill>
                <a:latin typeface="Lato Light"/>
                <a:ea typeface="Lato Light"/>
                <a:cs typeface="Lato Light"/>
                <a:sym typeface="Lato Light"/>
              </a:defRPr>
            </a:pPr>
            <a:r>
              <a:rPr lang="sv-SE" sz="1400" b="1" kern="0" spc="-25">
                <a:solidFill>
                  <a:srgbClr val="000000"/>
                </a:solidFill>
                <a:latin typeface="Lato Black"/>
                <a:ea typeface="Lato Black"/>
                <a:cs typeface="Lato Black"/>
                <a:sym typeface="Lato Light"/>
              </a:rPr>
              <a:t>CORE TEAM ALLA BARN OCH UNGA LYCKAS</a:t>
            </a:r>
            <a:endParaRPr lang="en-US" sz="1400">
              <a:latin typeface="Lato Black"/>
              <a:ea typeface="Lato Black"/>
              <a:cs typeface="Lato Black"/>
            </a:endParaRPr>
          </a:p>
        </p:txBody>
      </p:sp>
    </p:spTree>
    <p:extLst>
      <p:ext uri="{BB962C8B-B14F-4D97-AF65-F5344CB8AC3E}">
        <p14:creationId xmlns:p14="http://schemas.microsoft.com/office/powerpoint/2010/main" val="27596275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Vad sker i expeditionsbåtarna?"/>
          <p:cNvSpPr txBox="1">
            <a:spLocks noGrp="1"/>
          </p:cNvSpPr>
          <p:nvPr>
            <p:ph type="title"/>
          </p:nvPr>
        </p:nvSpPr>
        <p:spPr>
          <a:xfrm>
            <a:off x="603250" y="842963"/>
            <a:ext cx="4249605" cy="456456"/>
          </a:xfrm>
          <a:prstGeom prst="rect">
            <a:avLst/>
          </a:prstGeom>
        </p:spPr>
        <p:txBody>
          <a:bodyPr lIns="50800" tIns="50800" rIns="50800" bIns="50800" anchor="t">
            <a:noAutofit/>
          </a:bodyPr>
          <a:lstStyle>
            <a:lvl1pPr defTabSz="2243271">
              <a:lnSpc>
                <a:spcPct val="90000"/>
              </a:lnSpc>
              <a:defRPr sz="5060" b="0" spc="-101">
                <a:latin typeface="Lato Bold"/>
                <a:ea typeface="Lato Bold"/>
                <a:cs typeface="Lato Bold"/>
                <a:sym typeface="Lato Bold"/>
              </a:defRPr>
            </a:lvl1pPr>
          </a:lstStyle>
          <a:p>
            <a:r>
              <a:rPr lang="en-US" sz="2800" dirty="0">
                <a:latin typeface="Lato Black"/>
              </a:rPr>
              <a:t>Agenda</a:t>
            </a:r>
            <a:endParaRPr lang="en-US" sz="5050" dirty="0">
              <a:latin typeface="Lato Black"/>
            </a:endParaRPr>
          </a:p>
        </p:txBody>
      </p:sp>
      <p:sp>
        <p:nvSpPr>
          <p:cNvPr id="271" name="En integrerat utbildnings-,forsknings- och innovationsplattform"/>
          <p:cNvSpPr txBox="1">
            <a:spLocks noGrp="1"/>
          </p:cNvSpPr>
          <p:nvPr>
            <p:ph type="body" idx="21"/>
          </p:nvPr>
        </p:nvSpPr>
        <p:spPr>
          <a:xfrm>
            <a:off x="603250" y="451953"/>
            <a:ext cx="4249605" cy="2414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b">
            <a:normAutofit fontScale="47500" lnSpcReduction="20000"/>
          </a:bodyPr>
          <a:lstStyle>
            <a:lvl1pPr defTabSz="808990">
              <a:defRPr sz="2450" b="0">
                <a:latin typeface="Lato Light"/>
                <a:ea typeface="Lato Light"/>
                <a:cs typeface="Lato Light"/>
                <a:sym typeface="Lato Light"/>
              </a:defRPr>
            </a:lvl1pPr>
          </a:lstStyle>
          <a:p>
            <a:r>
              <a:rPr lang="en-US" sz="2500" err="1"/>
              <a:t>Praktikintegrerad</a:t>
            </a:r>
            <a:r>
              <a:rPr lang="en-US" sz="2500"/>
              <a:t> </a:t>
            </a:r>
            <a:r>
              <a:rPr lang="en-US" sz="2500" err="1"/>
              <a:t>och</a:t>
            </a:r>
            <a:r>
              <a:rPr lang="en-US" sz="2500"/>
              <a:t> </a:t>
            </a:r>
            <a:r>
              <a:rPr lang="en-US" sz="2500" err="1"/>
              <a:t>tvärvetenskaplig</a:t>
            </a:r>
            <a:r>
              <a:rPr lang="en-US" sz="2500"/>
              <a:t> </a:t>
            </a:r>
            <a:r>
              <a:rPr lang="en-US" sz="2500" err="1"/>
              <a:t>forskning</a:t>
            </a:r>
            <a:r>
              <a:rPr lang="en-US" sz="2500"/>
              <a:t> </a:t>
            </a:r>
            <a:r>
              <a:rPr lang="en-US" sz="2500" err="1"/>
              <a:t>och</a:t>
            </a:r>
            <a:r>
              <a:rPr lang="en-US" sz="2500"/>
              <a:t> </a:t>
            </a:r>
            <a:r>
              <a:rPr lang="en-US" sz="2500" err="1"/>
              <a:t>utbildning</a:t>
            </a:r>
          </a:p>
        </p:txBody>
      </p:sp>
      <p:sp>
        <p:nvSpPr>
          <p:cNvPr id="272" name="Samhällskontraktets arbetar utifrån tre nyckelprinciper för att säkerställa komplex samhällsförändring där utbildning, forskning och praktik integreras:…"/>
          <p:cNvSpPr txBox="1"/>
          <p:nvPr/>
        </p:nvSpPr>
        <p:spPr>
          <a:xfrm>
            <a:off x="603250" y="2231772"/>
            <a:ext cx="10252592" cy="41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fontScale="92500" lnSpcReduction="20000"/>
          </a:bodyPr>
          <a:lstStyle/>
          <a:p>
            <a:pPr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8.30 Incheckning och fika</a:t>
            </a:r>
          </a:p>
          <a:p>
            <a:pPr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8.45 Reflektion kring området och förslag upplägg framåt (Petra)</a:t>
            </a:r>
          </a:p>
          <a:p>
            <a:pPr lvl="4"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Boka möten 2024</a:t>
            </a:r>
          </a:p>
          <a:p>
            <a:pPr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9.15 Portföljevaluering </a:t>
            </a:r>
          </a:p>
          <a:p>
            <a:pPr marL="2171700" lvl="4" indent="-342900" defTabSz="1219169" hangingPunct="0">
              <a:spcBef>
                <a:spcPts val="650"/>
              </a:spcBef>
              <a:buFont typeface="Arial"/>
              <a:buChar char="•"/>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Utvärderingskriterier (diskussion)</a:t>
            </a:r>
          </a:p>
          <a:p>
            <a:pPr marL="2171700" lvl="4" indent="-342900" defTabSz="1219169" hangingPunct="0">
              <a:spcBef>
                <a:spcPts val="650"/>
              </a:spcBef>
              <a:buFont typeface="Arial"/>
              <a:buChar char="•"/>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Befintliga och nya initiativ, överblick och prioritering (evaluering)</a:t>
            </a:r>
          </a:p>
          <a:p>
            <a:pPr marL="2171700" lvl="4" indent="-342900" defTabSz="1219169" hangingPunct="0">
              <a:spcBef>
                <a:spcPts val="650"/>
              </a:spcBef>
              <a:buFont typeface="Arial"/>
              <a:buChar char="•"/>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Beslut kring kommande initiativ och uppdateringar budget</a:t>
            </a:r>
          </a:p>
          <a:p>
            <a:pPr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Paus</a:t>
            </a:r>
          </a:p>
          <a:p>
            <a:pPr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11.00 Kommunikation </a:t>
            </a:r>
          </a:p>
          <a:p>
            <a:pPr lvl="4"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Reflektion baserat på VP 2023 och upplägg framåt (diskussion)</a:t>
            </a:r>
          </a:p>
          <a:p>
            <a:pPr defTabSz="1219169" hangingPunct="0">
              <a:spcBef>
                <a:spcPts val="650"/>
              </a:spcBef>
              <a:defRPr sz="2500" spc="-50">
                <a:solidFill>
                  <a:srgbClr val="000000"/>
                </a:solidFill>
                <a:latin typeface="Lato Light"/>
                <a:ea typeface="Lato Light"/>
                <a:cs typeface="Lato Light"/>
                <a:sym typeface="Lato Light"/>
              </a:defRPr>
            </a:pPr>
            <a:r>
              <a:rPr lang="sv-SE" b="1" kern="0" spc="-25">
                <a:solidFill>
                  <a:srgbClr val="000000"/>
                </a:solidFill>
                <a:latin typeface="Lato Light"/>
                <a:cs typeface="Lato Light"/>
              </a:rPr>
              <a:t>11.45 Reflektion och avslut</a:t>
            </a:r>
          </a:p>
        </p:txBody>
      </p:sp>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Tree>
    <p:extLst>
      <p:ext uri="{BB962C8B-B14F-4D97-AF65-F5344CB8AC3E}">
        <p14:creationId xmlns:p14="http://schemas.microsoft.com/office/powerpoint/2010/main" val="11603529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 veckor | Bebisvarlden.se">
            <a:extLst>
              <a:ext uri="{FF2B5EF4-FFF2-40B4-BE49-F238E27FC236}">
                <a16:creationId xmlns:a16="http://schemas.microsoft.com/office/drawing/2014/main" id="{F2323670-13BA-95C8-9410-2EDF0C47D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05000"/>
            <a:ext cx="8839200" cy="4953000"/>
          </a:xfrm>
          <a:prstGeom prst="rect">
            <a:avLst/>
          </a:prstGeom>
          <a:noFill/>
          <a:extLst>
            <a:ext uri="{909E8E84-426E-40DD-AFC4-6F175D3DCCD1}">
              <a14:hiddenFill xmlns:a14="http://schemas.microsoft.com/office/drawing/2010/main">
                <a:solidFill>
                  <a:srgbClr val="FFFFFF"/>
                </a:solidFill>
              </a14:hiddenFill>
            </a:ext>
          </a:extLst>
        </p:spPr>
      </p:pic>
      <p:sp>
        <p:nvSpPr>
          <p:cNvPr id="7" name="En integrerat utbildnings-,forsknings- och innovationsplattform">
            <a:extLst>
              <a:ext uri="{FF2B5EF4-FFF2-40B4-BE49-F238E27FC236}">
                <a16:creationId xmlns:a16="http://schemas.microsoft.com/office/drawing/2014/main" id="{7AD96F7D-355F-A210-D102-7016A3B337FB}"/>
              </a:ext>
            </a:extLst>
          </p:cNvPr>
          <p:cNvSpPr txBox="1">
            <a:spLocks/>
          </p:cNvSpPr>
          <p:nvPr/>
        </p:nvSpPr>
        <p:spPr>
          <a:xfrm>
            <a:off x="603250" y="4639640"/>
            <a:ext cx="7734641" cy="42702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40" tIns="45720" rIns="91440" bIns="45720" anchor="t">
            <a:normAutofit lnSpcReduction="10000"/>
          </a:bodyPr>
          <a:lstStyle>
            <a:lvl1pPr marL="304800" marR="0" indent="-304800" algn="l" defTabSz="808990" rtl="0" latinLnBrk="0">
              <a:lnSpc>
                <a:spcPct val="90000"/>
              </a:lnSpc>
              <a:spcBef>
                <a:spcPts val="2250"/>
              </a:spcBef>
              <a:spcAft>
                <a:spcPts val="0"/>
              </a:spcAft>
              <a:buClrTx/>
              <a:buSzPct val="123000"/>
              <a:buFontTx/>
              <a:buChar char="•"/>
              <a:tabLst/>
              <a:defRPr sz="2450" b="0" i="0" u="none" strike="noStrike" cap="none" spc="0" baseline="0">
                <a:solidFill>
                  <a:srgbClr val="000000"/>
                </a:solidFill>
                <a:uFillTx/>
                <a:latin typeface="Lato Light"/>
                <a:ea typeface="Lato Light"/>
                <a:cs typeface="Lato Light"/>
                <a:sym typeface="Lato Light"/>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a:buNone/>
            </a:pPr>
            <a:r>
              <a:rPr lang="en-GB" kern="0"/>
              <a:t> </a:t>
            </a:r>
            <a:endParaRPr lang="en-US"/>
          </a:p>
        </p:txBody>
      </p:sp>
      <p:pic>
        <p:nvPicPr>
          <p:cNvPr id="3" name="Image" descr="Image">
            <a:extLst>
              <a:ext uri="{FF2B5EF4-FFF2-40B4-BE49-F238E27FC236}">
                <a16:creationId xmlns:a16="http://schemas.microsoft.com/office/drawing/2014/main" id="{FBC40B1D-C586-53C7-7151-8EED89D671B3}"/>
              </a:ext>
            </a:extLst>
          </p:cNvPr>
          <p:cNvPicPr>
            <a:picLocks noChangeAspect="1"/>
          </p:cNvPicPr>
          <p:nvPr/>
        </p:nvPicPr>
        <p:blipFill>
          <a:blip r:embed="rId3"/>
          <a:stretch>
            <a:fillRect/>
          </a:stretch>
        </p:blipFill>
        <p:spPr>
          <a:xfrm rot="16200000">
            <a:off x="-58136" y="6308284"/>
            <a:ext cx="602200" cy="198704"/>
          </a:xfrm>
          <a:prstGeom prst="rect">
            <a:avLst/>
          </a:prstGeom>
          <a:ln w="12700">
            <a:miter lim="400000"/>
          </a:ln>
        </p:spPr>
      </p:pic>
      <p:sp>
        <p:nvSpPr>
          <p:cNvPr id="5" name="MDUs plattform för komplex samhällsförändring">
            <a:extLst>
              <a:ext uri="{FF2B5EF4-FFF2-40B4-BE49-F238E27FC236}">
                <a16:creationId xmlns:a16="http://schemas.microsoft.com/office/drawing/2014/main" id="{F96C8B3F-95A4-432F-261E-3A4B6C114E40}"/>
              </a:ext>
            </a:extLst>
          </p:cNvPr>
          <p:cNvSpPr txBox="1">
            <a:spLocks/>
          </p:cNvSpPr>
          <p:nvPr/>
        </p:nvSpPr>
        <p:spPr>
          <a:xfrm>
            <a:off x="975286" y="4639640"/>
            <a:ext cx="10994961" cy="718803"/>
          </a:xfrm>
          <a:prstGeom prst="rect">
            <a:avLst/>
          </a:prstGeom>
        </p:spPr>
        <p:txBody>
          <a:bodyPr vert="horz" lIns="50800" tIns="50800" rIns="50800" bIns="50800" rtlCol="0" anchor="t">
            <a:noAutofit/>
          </a:bodyPr>
          <a:lstStyle>
            <a:lvl1pPr algn="ctr" defTabSz="914400" rtl="0" eaLnBrk="1" latinLnBrk="0" hangingPunct="1">
              <a:lnSpc>
                <a:spcPct val="90000"/>
              </a:lnSpc>
              <a:spcBef>
                <a:spcPct val="0"/>
              </a:spcBef>
              <a:buNone/>
              <a:defRPr sz="5500" b="0" kern="1200" spc="-110">
                <a:solidFill>
                  <a:schemeClr val="tx1"/>
                </a:solidFill>
                <a:latin typeface="Lato Bold"/>
                <a:ea typeface="Lato Bold"/>
                <a:cs typeface="Lato Bold"/>
                <a:sym typeface="Lato Bold"/>
              </a:defRPr>
            </a:lvl1pPr>
          </a:lstStyle>
          <a:p>
            <a:pPr algn="l"/>
            <a:r>
              <a:rPr lang="en-GB" sz="5000" dirty="0">
                <a:latin typeface="Lato" panose="020F0502020204030203" pitchFamily="34" charset="0"/>
                <a:ea typeface="Lato" panose="020F0502020204030203" pitchFamily="34" charset="0"/>
                <a:cs typeface="Lato" panose="020F0502020204030203" pitchFamily="34" charset="0"/>
              </a:rPr>
              <a:t>7 </a:t>
            </a:r>
            <a:r>
              <a:rPr lang="en-GB" sz="5000" dirty="0" err="1">
                <a:latin typeface="Lato" panose="020F0502020204030203" pitchFamily="34" charset="0"/>
                <a:ea typeface="Lato" panose="020F0502020204030203" pitchFamily="34" charset="0"/>
                <a:cs typeface="Lato" panose="020F0502020204030203" pitchFamily="34" charset="0"/>
              </a:rPr>
              <a:t>veckor</a:t>
            </a:r>
            <a:r>
              <a:rPr lang="en-GB" sz="5000" dirty="0">
                <a:latin typeface="Lato" panose="020F0502020204030203" pitchFamily="34" charset="0"/>
                <a:ea typeface="Lato" panose="020F0502020204030203" pitchFamily="34" charset="0"/>
                <a:cs typeface="Lato" panose="020F0502020204030203" pitchFamily="34" charset="0"/>
              </a:rPr>
              <a:t> </a:t>
            </a:r>
            <a:r>
              <a:rPr lang="en-GB" sz="5000" dirty="0" err="1">
                <a:latin typeface="Lato" panose="020F0502020204030203" pitchFamily="34" charset="0"/>
                <a:ea typeface="Lato" panose="020F0502020204030203" pitchFamily="34" charset="0"/>
                <a:cs typeface="Lato" panose="020F0502020204030203" pitchFamily="34" charset="0"/>
              </a:rPr>
              <a:t>färsk</a:t>
            </a:r>
            <a:r>
              <a:rPr lang="en-GB" sz="5000" dirty="0">
                <a:latin typeface="Lato" panose="020F0502020204030203" pitchFamily="34" charset="0"/>
                <a:ea typeface="Lato" panose="020F0502020204030203" pitchFamily="34" charset="0"/>
                <a:cs typeface="Lato" panose="020F0502020204030203" pitchFamily="34" charset="0"/>
              </a:rPr>
              <a:t>…</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2911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EB93C9-E015-F07A-B8BE-3C2E647999E3}"/>
              </a:ext>
            </a:extLst>
          </p:cNvPr>
          <p:cNvSpPr>
            <a:spLocks noGrp="1"/>
          </p:cNvSpPr>
          <p:nvPr>
            <p:ph type="title"/>
          </p:nvPr>
        </p:nvSpPr>
        <p:spPr>
          <a:xfrm>
            <a:off x="1073895" y="2589679"/>
            <a:ext cx="10985502" cy="2324100"/>
          </a:xfrm>
        </p:spPr>
        <p:txBody>
          <a:bodyPr>
            <a:normAutofit fontScale="90000"/>
          </a:bodyPr>
          <a:lstStyle/>
          <a:p>
            <a:r>
              <a:rPr lang="sv-SE" dirty="0"/>
              <a:t>Vad hände?</a:t>
            </a:r>
            <a:br>
              <a:rPr lang="sv-SE" dirty="0"/>
            </a:br>
            <a:br>
              <a:rPr lang="sv-SE" dirty="0"/>
            </a:br>
            <a:r>
              <a:rPr lang="sv-SE" dirty="0"/>
              <a:t>Min bild?</a:t>
            </a:r>
            <a:br>
              <a:rPr lang="sv-SE" dirty="0"/>
            </a:br>
            <a:br>
              <a:rPr lang="sv-SE" dirty="0"/>
            </a:br>
            <a:r>
              <a:rPr lang="sv-SE" dirty="0"/>
              <a:t>Vad kan ni förvänta er av mig?</a:t>
            </a:r>
          </a:p>
        </p:txBody>
      </p:sp>
    </p:spTree>
    <p:extLst>
      <p:ext uri="{BB962C8B-B14F-4D97-AF65-F5344CB8AC3E}">
        <p14:creationId xmlns:p14="http://schemas.microsoft.com/office/powerpoint/2010/main" val="4006624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Vad sker i expeditionsbåtarna?"/>
          <p:cNvSpPr txBox="1">
            <a:spLocks noGrp="1"/>
          </p:cNvSpPr>
          <p:nvPr>
            <p:ph type="title"/>
          </p:nvPr>
        </p:nvSpPr>
        <p:spPr>
          <a:xfrm>
            <a:off x="603250" y="842963"/>
            <a:ext cx="4249605" cy="908011"/>
          </a:xfrm>
          <a:prstGeom prst="rect">
            <a:avLst/>
          </a:prstGeom>
        </p:spPr>
        <p:txBody>
          <a:bodyPr lIns="50800" tIns="50800" rIns="50800" bIns="50800" anchor="t">
            <a:noAutofit/>
          </a:bodyPr>
          <a:lstStyle>
            <a:lvl1pPr defTabSz="2243271">
              <a:lnSpc>
                <a:spcPct val="90000"/>
              </a:lnSpc>
              <a:defRPr sz="5060" b="0" spc="-101">
                <a:latin typeface="Lato Bold"/>
                <a:ea typeface="Lato Bold"/>
                <a:cs typeface="Lato Bold"/>
                <a:sym typeface="Lato Bold"/>
              </a:defRPr>
            </a:lvl1pPr>
          </a:lstStyle>
          <a:p>
            <a:r>
              <a:rPr lang="sv-SE" sz="2800" dirty="0"/>
              <a:t>September-oktober</a:t>
            </a:r>
            <a:endParaRPr lang="sv-SE" sz="5050" dirty="0"/>
          </a:p>
        </p:txBody>
      </p:sp>
      <p:pic>
        <p:nvPicPr>
          <p:cNvPr id="273" name="Image" descr="Image"/>
          <p:cNvPicPr>
            <a:picLocks noChangeAspect="1"/>
          </p:cNvPicPr>
          <p:nvPr/>
        </p:nvPicPr>
        <p:blipFill>
          <a:blip r:embed="rId2"/>
          <a:stretch>
            <a:fillRect/>
          </a:stretch>
        </p:blipFill>
        <p:spPr>
          <a:xfrm rot="16200000">
            <a:off x="-58136" y="6308284"/>
            <a:ext cx="602200" cy="198704"/>
          </a:xfrm>
          <a:prstGeom prst="rect">
            <a:avLst/>
          </a:prstGeom>
          <a:ln w="12700">
            <a:miter lim="400000"/>
          </a:ln>
        </p:spPr>
      </p:pic>
      <p:sp>
        <p:nvSpPr>
          <p:cNvPr id="3" name="TextBox 2">
            <a:extLst>
              <a:ext uri="{FF2B5EF4-FFF2-40B4-BE49-F238E27FC236}">
                <a16:creationId xmlns:a16="http://schemas.microsoft.com/office/drawing/2014/main" id="{FFA67645-4430-2177-DFEE-D11F95B9BBC3}"/>
              </a:ext>
            </a:extLst>
          </p:cNvPr>
          <p:cNvSpPr txBox="1"/>
          <p:nvPr/>
        </p:nvSpPr>
        <p:spPr>
          <a:xfrm>
            <a:off x="4346221" y="2260729"/>
            <a:ext cx="307622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2438338"/>
            <a:r>
              <a:rPr lang="sv-SE" sz="2000">
                <a:solidFill>
                  <a:schemeClr val="bg2">
                    <a:lumMod val="10000"/>
                  </a:schemeClr>
                </a:solidFill>
                <a:latin typeface="Lato Black"/>
              </a:rPr>
              <a:t>Action</a:t>
            </a:r>
            <a:endParaRPr lang="sv-SE">
              <a:solidFill>
                <a:schemeClr val="bg2">
                  <a:lumMod val="10000"/>
                </a:schemeClr>
              </a:solidFill>
            </a:endParaRPr>
          </a:p>
        </p:txBody>
      </p:sp>
      <p:sp>
        <p:nvSpPr>
          <p:cNvPr id="4" name="TextBox 3">
            <a:extLst>
              <a:ext uri="{FF2B5EF4-FFF2-40B4-BE49-F238E27FC236}">
                <a16:creationId xmlns:a16="http://schemas.microsoft.com/office/drawing/2014/main" id="{F9718566-592B-5E98-C434-FC20B1394D53}"/>
              </a:ext>
            </a:extLst>
          </p:cNvPr>
          <p:cNvSpPr txBox="1"/>
          <p:nvPr/>
        </p:nvSpPr>
        <p:spPr>
          <a:xfrm>
            <a:off x="4346221" y="2613564"/>
            <a:ext cx="3076220" cy="1610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2438338"/>
            <a:r>
              <a:rPr lang="sv-SE" sz="1400">
                <a:solidFill>
                  <a:schemeClr val="bg2">
                    <a:lumMod val="10000"/>
                  </a:schemeClr>
                </a:solidFill>
                <a:latin typeface="Lato Light"/>
              </a:rPr>
              <a:t>- Ängsgärdet – prao, intervjuer, workshops</a:t>
            </a:r>
          </a:p>
          <a:p>
            <a:pPr defTabSz="2438338"/>
            <a:r>
              <a:rPr lang="sv-SE" sz="1400">
                <a:solidFill>
                  <a:schemeClr val="bg2">
                    <a:lumMod val="10000"/>
                  </a:schemeClr>
                </a:solidFill>
                <a:latin typeface="Lato Light"/>
              </a:rPr>
              <a:t>- Öppen verkstad – planering, genomförande, utvärdering</a:t>
            </a:r>
          </a:p>
          <a:p>
            <a:pPr defTabSz="2438338"/>
            <a:r>
              <a:rPr lang="sv-SE" sz="1400">
                <a:solidFill>
                  <a:schemeClr val="bg2">
                    <a:lumMod val="10000"/>
                  </a:schemeClr>
                </a:solidFill>
                <a:latin typeface="Lato Light"/>
              </a:rPr>
              <a:t>- Måltider och möten - utbildning Medborgardialog I komplexa frågor, intervjuer med seniorer och aktörer</a:t>
            </a:r>
          </a:p>
        </p:txBody>
      </p:sp>
      <p:sp>
        <p:nvSpPr>
          <p:cNvPr id="5" name="TextBox 4">
            <a:extLst>
              <a:ext uri="{FF2B5EF4-FFF2-40B4-BE49-F238E27FC236}">
                <a16:creationId xmlns:a16="http://schemas.microsoft.com/office/drawing/2014/main" id="{00E2E052-3EE7-7F4A-B1DC-8DEE3A8A6952}"/>
              </a:ext>
            </a:extLst>
          </p:cNvPr>
          <p:cNvSpPr txBox="1"/>
          <p:nvPr/>
        </p:nvSpPr>
        <p:spPr>
          <a:xfrm>
            <a:off x="8283221" y="2260730"/>
            <a:ext cx="307622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2438338"/>
            <a:r>
              <a:rPr lang="sv-SE" sz="2000">
                <a:solidFill>
                  <a:schemeClr val="bg2">
                    <a:lumMod val="10000"/>
                  </a:schemeClr>
                </a:solidFill>
                <a:latin typeface="Lato Black"/>
              </a:rPr>
              <a:t>Nytt</a:t>
            </a:r>
            <a:endParaRPr lang="sv-SE"/>
          </a:p>
        </p:txBody>
      </p:sp>
      <p:sp>
        <p:nvSpPr>
          <p:cNvPr id="6" name="TextBox 5">
            <a:extLst>
              <a:ext uri="{FF2B5EF4-FFF2-40B4-BE49-F238E27FC236}">
                <a16:creationId xmlns:a16="http://schemas.microsoft.com/office/drawing/2014/main" id="{5FAC7E1C-9DC4-EC16-B96D-2FC10C1462D2}"/>
              </a:ext>
            </a:extLst>
          </p:cNvPr>
          <p:cNvSpPr txBox="1"/>
          <p:nvPr/>
        </p:nvSpPr>
        <p:spPr>
          <a:xfrm>
            <a:off x="8283220" y="2680344"/>
            <a:ext cx="3302003" cy="1610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2438338"/>
            <a:r>
              <a:rPr lang="sv-SE" sz="1400" dirty="0">
                <a:solidFill>
                  <a:schemeClr val="bg2">
                    <a:lumMod val="10000"/>
                  </a:schemeClr>
                </a:solidFill>
                <a:latin typeface="Lato Light"/>
              </a:rPr>
              <a:t>- KUG Tryggt och självständigt liv utforska arbetssätt över förvaltningarna</a:t>
            </a:r>
          </a:p>
          <a:p>
            <a:pPr defTabSz="2438338"/>
            <a:r>
              <a:rPr lang="sv-SE" sz="1400" dirty="0">
                <a:solidFill>
                  <a:schemeClr val="bg2">
                    <a:lumMod val="10000"/>
                  </a:schemeClr>
                </a:solidFill>
                <a:latin typeface="Lato Light"/>
              </a:rPr>
              <a:t>- Ansökan Forte </a:t>
            </a:r>
            <a:r>
              <a:rPr lang="sv-SE" sz="1400" dirty="0" err="1">
                <a:solidFill>
                  <a:schemeClr val="bg2">
                    <a:lumMod val="10000"/>
                  </a:schemeClr>
                </a:solidFill>
                <a:latin typeface="Lato Light"/>
              </a:rPr>
              <a:t>Vol</a:t>
            </a:r>
            <a:r>
              <a:rPr lang="sv-SE" sz="1400" dirty="0">
                <a:solidFill>
                  <a:schemeClr val="bg2">
                    <a:lumMod val="10000"/>
                  </a:schemeClr>
                </a:solidFill>
                <a:latin typeface="Lato Light"/>
              </a:rPr>
              <a:t>-AGE</a:t>
            </a:r>
          </a:p>
          <a:p>
            <a:pPr defTabSz="2438338"/>
            <a:r>
              <a:rPr lang="sv-SE" sz="1400" dirty="0">
                <a:solidFill>
                  <a:schemeClr val="bg2">
                    <a:lumMod val="10000"/>
                  </a:schemeClr>
                </a:solidFill>
                <a:latin typeface="Lato Light"/>
              </a:rPr>
              <a:t>- Dialog med akademierna kring uppväxling forskning inom SHK</a:t>
            </a:r>
          </a:p>
          <a:p>
            <a:pPr defTabSz="2438338"/>
            <a:r>
              <a:rPr lang="sv-SE" sz="1400" dirty="0">
                <a:solidFill>
                  <a:schemeClr val="bg2">
                    <a:lumMod val="10000"/>
                  </a:schemeClr>
                </a:solidFill>
                <a:latin typeface="Lato Light"/>
              </a:rPr>
              <a:t>- Samlar idéer koppling till utbildning – praktik och nya projektkurser</a:t>
            </a:r>
          </a:p>
        </p:txBody>
      </p:sp>
      <p:sp>
        <p:nvSpPr>
          <p:cNvPr id="7" name="TextBox 6">
            <a:extLst>
              <a:ext uri="{FF2B5EF4-FFF2-40B4-BE49-F238E27FC236}">
                <a16:creationId xmlns:a16="http://schemas.microsoft.com/office/drawing/2014/main" id="{223CD400-0089-3AD2-5F8E-E3FDBC905E17}"/>
              </a:ext>
            </a:extLst>
          </p:cNvPr>
          <p:cNvSpPr txBox="1"/>
          <p:nvPr/>
        </p:nvSpPr>
        <p:spPr>
          <a:xfrm>
            <a:off x="606776" y="2260729"/>
            <a:ext cx="307622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2438338"/>
            <a:r>
              <a:rPr lang="sv-SE" sz="2000">
                <a:solidFill>
                  <a:schemeClr val="bg2">
                    <a:lumMod val="10000"/>
                  </a:schemeClr>
                </a:solidFill>
                <a:latin typeface="Lato Black"/>
              </a:rPr>
              <a:t>Introduktion</a:t>
            </a:r>
            <a:endParaRPr lang="sv-SE"/>
          </a:p>
        </p:txBody>
      </p:sp>
      <p:sp>
        <p:nvSpPr>
          <p:cNvPr id="8" name="TextBox 7">
            <a:extLst>
              <a:ext uri="{FF2B5EF4-FFF2-40B4-BE49-F238E27FC236}">
                <a16:creationId xmlns:a16="http://schemas.microsoft.com/office/drawing/2014/main" id="{306D741E-ACE8-D900-AB5F-99C1C9C7349C}"/>
              </a:ext>
            </a:extLst>
          </p:cNvPr>
          <p:cNvSpPr txBox="1"/>
          <p:nvPr/>
        </p:nvSpPr>
        <p:spPr>
          <a:xfrm>
            <a:off x="606776" y="2677064"/>
            <a:ext cx="307622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2438338"/>
            <a:r>
              <a:rPr lang="sv-SE" sz="1400">
                <a:solidFill>
                  <a:schemeClr val="bg2">
                    <a:lumMod val="10000"/>
                  </a:schemeClr>
                </a:solidFill>
                <a:latin typeface="Lato Light"/>
              </a:rPr>
              <a:t>- Från er och kontaktpersoner</a:t>
            </a:r>
          </a:p>
          <a:p>
            <a:pPr defTabSz="2438338"/>
            <a:r>
              <a:rPr lang="sv-SE" sz="1400">
                <a:solidFill>
                  <a:schemeClr val="bg2">
                    <a:lumMod val="10000"/>
                  </a:schemeClr>
                </a:solidFill>
                <a:latin typeface="Lato Light"/>
              </a:rPr>
              <a:t>- Från SHK</a:t>
            </a:r>
          </a:p>
          <a:p>
            <a:pPr defTabSz="2438338"/>
            <a:r>
              <a:rPr lang="sv-SE" sz="1400">
                <a:solidFill>
                  <a:schemeClr val="bg2">
                    <a:lumMod val="10000"/>
                  </a:schemeClr>
                </a:solidFill>
                <a:latin typeface="Lato Light"/>
              </a:rPr>
              <a:t>- Analysdagen VOF Västerås</a:t>
            </a:r>
          </a:p>
          <a:p>
            <a:pPr defTabSz="2438338"/>
            <a:r>
              <a:rPr lang="sv-SE" sz="1400">
                <a:solidFill>
                  <a:schemeClr val="bg2">
                    <a:lumMod val="10000"/>
                  </a:schemeClr>
                </a:solidFill>
                <a:latin typeface="Lato Light"/>
              </a:rPr>
              <a:t>- Policy Friskt och hälsosamt åldrande</a:t>
            </a:r>
          </a:p>
        </p:txBody>
      </p:sp>
      <p:pic>
        <p:nvPicPr>
          <p:cNvPr id="19" name="Bildobjekt 18" descr="En bild som visar text, handskrift, bok, papper&#10;&#10;Automatiskt genererad beskrivning">
            <a:extLst>
              <a:ext uri="{FF2B5EF4-FFF2-40B4-BE49-F238E27FC236}">
                <a16:creationId xmlns:a16="http://schemas.microsoft.com/office/drawing/2014/main" id="{080595C3-FFEE-54D2-C9C8-7100A0935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50" y="4475315"/>
            <a:ext cx="3076220" cy="2307165"/>
          </a:xfrm>
          <a:prstGeom prst="rect">
            <a:avLst/>
          </a:prstGeom>
        </p:spPr>
      </p:pic>
      <p:pic>
        <p:nvPicPr>
          <p:cNvPr id="21" name="Bildobjekt 20" descr="En bild som visar klädsel, person, inomhus, vägg&#10;&#10;Automatiskt genererad beskrivning">
            <a:extLst>
              <a:ext uri="{FF2B5EF4-FFF2-40B4-BE49-F238E27FC236}">
                <a16:creationId xmlns:a16="http://schemas.microsoft.com/office/drawing/2014/main" id="{C1A095F1-50F3-0DFD-71EA-4C9A840D1C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221" y="4475314"/>
            <a:ext cx="3076220" cy="2307165"/>
          </a:xfrm>
          <a:prstGeom prst="rect">
            <a:avLst/>
          </a:prstGeom>
        </p:spPr>
      </p:pic>
      <p:pic>
        <p:nvPicPr>
          <p:cNvPr id="22" name="Picture 17">
            <a:extLst>
              <a:ext uri="{FF2B5EF4-FFF2-40B4-BE49-F238E27FC236}">
                <a16:creationId xmlns:a16="http://schemas.microsoft.com/office/drawing/2014/main" id="{DCE19E81-E135-F5D7-AC23-05B81E11FFDA}"/>
              </a:ext>
            </a:extLst>
          </p:cNvPr>
          <p:cNvPicPr>
            <a:picLocks noChangeAspect="1"/>
          </p:cNvPicPr>
          <p:nvPr/>
        </p:nvPicPr>
        <p:blipFill>
          <a:blip r:embed="rId5">
            <a:duotone>
              <a:schemeClr val="accent6">
                <a:shade val="45000"/>
                <a:satMod val="135000"/>
              </a:schemeClr>
              <a:prstClr val="white"/>
            </a:duotone>
          </a:blip>
          <a:stretch>
            <a:fillRect/>
          </a:stretch>
        </p:blipFill>
        <p:spPr>
          <a:xfrm>
            <a:off x="10287493" y="4908175"/>
            <a:ext cx="1100495" cy="1069300"/>
          </a:xfrm>
          <a:prstGeom prst="rect">
            <a:avLst/>
          </a:prstGeom>
          <a:noFill/>
          <a:ln>
            <a:noFill/>
          </a:ln>
          <a:effectLst/>
        </p:spPr>
      </p:pic>
      <p:pic>
        <p:nvPicPr>
          <p:cNvPr id="23" name="Picture 15">
            <a:extLst>
              <a:ext uri="{FF2B5EF4-FFF2-40B4-BE49-F238E27FC236}">
                <a16:creationId xmlns:a16="http://schemas.microsoft.com/office/drawing/2014/main" id="{BD18804C-0F38-7131-E2EB-31C41A23CBCC}"/>
              </a:ext>
            </a:extLst>
          </p:cNvPr>
          <p:cNvPicPr>
            <a:picLocks noChangeAspect="1"/>
          </p:cNvPicPr>
          <p:nvPr/>
        </p:nvPicPr>
        <p:blipFill>
          <a:blip r:embed="rId6">
            <a:duotone>
              <a:schemeClr val="accent5">
                <a:shade val="45000"/>
                <a:satMod val="135000"/>
              </a:schemeClr>
              <a:prstClr val="white"/>
            </a:duotone>
          </a:blip>
          <a:stretch>
            <a:fillRect/>
          </a:stretch>
        </p:blipFill>
        <p:spPr>
          <a:xfrm>
            <a:off x="8089192" y="4706938"/>
            <a:ext cx="2081798" cy="1471775"/>
          </a:xfrm>
          <a:prstGeom prst="rect">
            <a:avLst/>
          </a:prstGeom>
        </p:spPr>
      </p:pic>
    </p:spTree>
    <p:extLst>
      <p:ext uri="{BB962C8B-B14F-4D97-AF65-F5344CB8AC3E}">
        <p14:creationId xmlns:p14="http://schemas.microsoft.com/office/powerpoint/2010/main" val="13711123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A8B57D1B-7D37-1EF7-0CD4-466A48FB0FB5}"/>
              </a:ext>
            </a:extLst>
          </p:cNvPr>
          <p:cNvSpPr>
            <a:spLocks noGrp="1"/>
          </p:cNvSpPr>
          <p:nvPr>
            <p:ph type="body" sz="half" idx="1"/>
          </p:nvPr>
        </p:nvSpPr>
        <p:spPr/>
        <p:txBody>
          <a:bodyPr>
            <a:normAutofit fontScale="77500" lnSpcReduction="20000"/>
          </a:bodyPr>
          <a:lstStyle/>
          <a:p>
            <a:r>
              <a:rPr lang="sv-SE" dirty="0">
                <a:latin typeface="Lato" panose="020F0502020204030203" pitchFamily="34" charset="0"/>
                <a:ea typeface="Lato" panose="020F0502020204030203" pitchFamily="34" charset="0"/>
                <a:cs typeface="Lato" panose="020F0502020204030203" pitchFamily="34" charset="0"/>
              </a:rPr>
              <a:t>Engagemang och meningsfullhet</a:t>
            </a:r>
          </a:p>
          <a:p>
            <a:pPr lvl="1"/>
            <a:r>
              <a:rPr lang="sv-SE">
                <a:latin typeface="Lato" panose="020F0502020204030203" pitchFamily="34" charset="0"/>
                <a:ea typeface="Lato" panose="020F0502020204030203" pitchFamily="34" charset="0"/>
                <a:cs typeface="Lato" panose="020F0502020204030203" pitchFamily="34" charset="0"/>
              </a:rPr>
              <a:t>Existentiell hälsa</a:t>
            </a:r>
            <a:endParaRPr lang="sv-SE" dirty="0">
              <a:latin typeface="Lato" panose="020F0502020204030203" pitchFamily="34" charset="0"/>
              <a:ea typeface="Lato" panose="020F0502020204030203" pitchFamily="34" charset="0"/>
              <a:cs typeface="Lato" panose="020F0502020204030203" pitchFamily="34" charset="0"/>
            </a:endParaRPr>
          </a:p>
          <a:p>
            <a:r>
              <a:rPr lang="sv-SE" dirty="0">
                <a:latin typeface="Lato" panose="020F0502020204030203" pitchFamily="34" charset="0"/>
                <a:ea typeface="Lato" panose="020F0502020204030203" pitchFamily="34" charset="0"/>
                <a:cs typeface="Lato" panose="020F0502020204030203" pitchFamily="34" charset="0"/>
              </a:rPr>
              <a:t>Livsskeenden inte ålder</a:t>
            </a:r>
          </a:p>
          <a:p>
            <a:r>
              <a:rPr lang="sv-SE" dirty="0">
                <a:latin typeface="Lato" panose="020F0502020204030203" pitchFamily="34" charset="0"/>
                <a:ea typeface="Lato" panose="020F0502020204030203" pitchFamily="34" charset="0"/>
                <a:cs typeface="Lato" panose="020F0502020204030203" pitchFamily="34" charset="0"/>
              </a:rPr>
              <a:t>Från (trygghetsskapande) teknik till digitalisering</a:t>
            </a:r>
          </a:p>
          <a:p>
            <a:r>
              <a:rPr lang="sv-SE" dirty="0">
                <a:latin typeface="Lato" panose="020F0502020204030203" pitchFamily="34" charset="0"/>
                <a:ea typeface="Lato" panose="020F0502020204030203" pitchFamily="34" charset="0"/>
                <a:cs typeface="Lato" panose="020F0502020204030203" pitchFamily="34" charset="0"/>
              </a:rPr>
              <a:t>”All </a:t>
            </a:r>
            <a:r>
              <a:rPr lang="sv-SE" dirty="0" err="1">
                <a:latin typeface="Lato" panose="020F0502020204030203" pitchFamily="34" charset="0"/>
                <a:ea typeface="Lato" panose="020F0502020204030203" pitchFamily="34" charset="0"/>
                <a:cs typeface="Lato" panose="020F0502020204030203" pitchFamily="34" charset="0"/>
              </a:rPr>
              <a:t>inclusive</a:t>
            </a:r>
            <a:r>
              <a:rPr lang="sv-SE" dirty="0">
                <a:latin typeface="Lato" panose="020F0502020204030203" pitchFamily="34" charset="0"/>
                <a:ea typeface="Lato" panose="020F0502020204030203" pitchFamily="34" charset="0"/>
                <a:cs typeface="Lato" panose="020F0502020204030203" pitchFamily="34" charset="0"/>
              </a:rPr>
              <a:t>” och omgivningens förväntningar</a:t>
            </a:r>
          </a:p>
          <a:p>
            <a:r>
              <a:rPr lang="sv-SE" dirty="0">
                <a:latin typeface="Lato" panose="020F0502020204030203" pitchFamily="34" charset="0"/>
                <a:ea typeface="Lato" panose="020F0502020204030203" pitchFamily="34" charset="0"/>
                <a:cs typeface="Lato" panose="020F0502020204030203" pitchFamily="34" charset="0"/>
              </a:rPr>
              <a:t>Proaktivt fokus i samverkan – utan tolkningsföreträde?</a:t>
            </a:r>
          </a:p>
          <a:p>
            <a:r>
              <a:rPr lang="sv-SE" dirty="0">
                <a:latin typeface="Lato" panose="020F0502020204030203" pitchFamily="34" charset="0"/>
                <a:ea typeface="Lato" panose="020F0502020204030203" pitchFamily="34" charset="0"/>
                <a:cs typeface="Lato" panose="020F0502020204030203" pitchFamily="34" charset="0"/>
              </a:rPr>
              <a:t>Lärande i mellanrummet – </a:t>
            </a:r>
            <a:br>
              <a:rPr lang="sv-SE" dirty="0">
                <a:latin typeface="Lato" panose="020F0502020204030203" pitchFamily="34" charset="0"/>
                <a:ea typeface="Lato" panose="020F0502020204030203" pitchFamily="34" charset="0"/>
                <a:cs typeface="Lato" panose="020F0502020204030203" pitchFamily="34" charset="0"/>
              </a:rPr>
            </a:br>
            <a:r>
              <a:rPr lang="sv-SE" dirty="0">
                <a:latin typeface="Lato" panose="020F0502020204030203" pitchFamily="34" charset="0"/>
                <a:ea typeface="Lato" panose="020F0502020204030203" pitchFamily="34" charset="0"/>
                <a:cs typeface="Lato" panose="020F0502020204030203" pitchFamily="34" charset="0"/>
              </a:rPr>
              <a:t>till förmågor i organisationen</a:t>
            </a:r>
          </a:p>
          <a:p>
            <a:endParaRPr lang="sv-SE" dirty="0"/>
          </a:p>
        </p:txBody>
      </p:sp>
      <p:sp>
        <p:nvSpPr>
          <p:cNvPr id="5" name="Rubrik 4">
            <a:extLst>
              <a:ext uri="{FF2B5EF4-FFF2-40B4-BE49-F238E27FC236}">
                <a16:creationId xmlns:a16="http://schemas.microsoft.com/office/drawing/2014/main" id="{DB7BB1C3-E952-64A9-82D5-2029CFD79F8D}"/>
              </a:ext>
            </a:extLst>
          </p:cNvPr>
          <p:cNvSpPr>
            <a:spLocks noGrp="1"/>
          </p:cNvSpPr>
          <p:nvPr>
            <p:ph type="title"/>
          </p:nvPr>
        </p:nvSpPr>
        <p:spPr/>
        <p:txBody>
          <a:bodyPr>
            <a:normAutofit/>
          </a:bodyPr>
          <a:lstStyle/>
          <a:p>
            <a:r>
              <a:rPr lang="sv-SE" sz="3600" dirty="0">
                <a:latin typeface="Lato" panose="020F0502020204030203" pitchFamily="34" charset="0"/>
                <a:ea typeface="Lato" panose="020F0502020204030203" pitchFamily="34" charset="0"/>
                <a:cs typeface="Lato" panose="020F0502020204030203" pitchFamily="34" charset="0"/>
              </a:rPr>
              <a:t>Reflektioner</a:t>
            </a:r>
          </a:p>
        </p:txBody>
      </p:sp>
      <p:pic>
        <p:nvPicPr>
          <p:cNvPr id="9" name="Picture 2" descr="En bild som visar text, rita, skiss, illustration&#10;&#10;Automatiskt genererad beskrivning">
            <a:extLst>
              <a:ext uri="{FF2B5EF4-FFF2-40B4-BE49-F238E27FC236}">
                <a16:creationId xmlns:a16="http://schemas.microsoft.com/office/drawing/2014/main" id="{B885B28C-6CCB-63B3-856F-A80FC612C474}"/>
              </a:ext>
            </a:extLst>
          </p:cNvPr>
          <p:cNvPicPr>
            <a:picLocks noGrp="1" noChangeAspect="1" noChangeArrowheads="1"/>
          </p:cNvPicPr>
          <p:nvPr>
            <p:ph type="pic" idx="22"/>
          </p:nvPr>
        </p:nvPicPr>
        <p:blipFill rotWithShape="1">
          <a:blip r:embed="rId2">
            <a:extLst>
              <a:ext uri="{28A0092B-C50C-407E-A947-70E740481C1C}">
                <a14:useLocalDpi xmlns:a14="http://schemas.microsoft.com/office/drawing/2010/main" val="0"/>
              </a:ext>
            </a:extLst>
          </a:blip>
          <a:srcRect l="6483" r="17935"/>
          <a:stretch/>
        </p:blipFill>
        <p:spPr bwMode="auto">
          <a:xfrm>
            <a:off x="5865681" y="1653871"/>
            <a:ext cx="6326319" cy="473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843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D1F3C6-F803-AB9D-1560-DD083CE9518B}"/>
              </a:ext>
            </a:extLst>
          </p:cNvPr>
          <p:cNvSpPr>
            <a:spLocks noChangeArrowheads="1"/>
          </p:cNvSpPr>
          <p:nvPr/>
        </p:nvSpPr>
        <p:spPr bwMode="auto">
          <a:xfrm>
            <a:off x="6699252" y="265018"/>
            <a:ext cx="5344832" cy="3506543"/>
          </a:xfrm>
          <a:prstGeom prst="rect">
            <a:avLst/>
          </a:prstGeom>
          <a:ln w="12700">
            <a:miter lim="4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45719" tIns="45719" rIns="45719" bIns="45719"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Vägar till välbefinnande:</a:t>
            </a: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Umgås med vänner och familj</a:t>
            </a: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Trädgårdsarbete</a:t>
            </a: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Fysisk aktivitet</a:t>
            </a: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Volontärarbete</a:t>
            </a: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Förkovra sig i studier</a:t>
            </a: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Ta hand om husdjur</a:t>
            </a: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Religion/andlighet</a:t>
            </a:r>
          </a:p>
          <a:p>
            <a:pPr lvl="0" algn="r" defTabSz="412750" eaLnBrk="0" fontAlgn="base" hangingPunct="0">
              <a:lnSpc>
                <a:spcPct val="90000"/>
              </a:lnSpc>
              <a:spcBef>
                <a:spcPts val="0"/>
              </a:spcBef>
              <a:spcAft>
                <a:spcPts val="600"/>
              </a:spcAft>
            </a:pPr>
            <a:endParaRPr kumimoji="0" lang="sv-SE" altLang="sv-SE" sz="1400" i="0" u="none" strike="noStrike" cap="none" spc="0" normalizeH="0" baseline="0">
              <a:ln>
                <a:noFill/>
              </a:ln>
              <a:solidFill>
                <a:srgbClr val="000000"/>
              </a:solidFill>
              <a:effectLst/>
              <a:uFillTx/>
              <a:latin typeface="+mn-lt"/>
              <a:ea typeface="+mn-ea"/>
              <a:cs typeface="+mn-cs"/>
              <a:sym typeface="Helvetica Neue"/>
            </a:endParaRPr>
          </a:p>
          <a:p>
            <a:pPr lvl="0" algn="r" defTabSz="412750" eaLnBrk="0" fontAlgn="base" hangingPunct="0">
              <a:lnSpc>
                <a:spcPct val="90000"/>
              </a:lnSpc>
              <a:spcBef>
                <a:spcPts val="0"/>
              </a:spcBef>
              <a:spcAft>
                <a:spcPts val="600"/>
              </a:spcAft>
            </a:pPr>
            <a:r>
              <a:rPr kumimoji="0" lang="sv-SE" altLang="sv-SE" sz="1400" i="0" u="none" strike="noStrike" cap="none" spc="0" normalizeH="0" baseline="0">
                <a:ln>
                  <a:noFill/>
                </a:ln>
                <a:solidFill>
                  <a:srgbClr val="000000"/>
                </a:solidFill>
                <a:effectLst/>
                <a:uFillTx/>
                <a:latin typeface="+mn-lt"/>
                <a:ea typeface="+mn-ea"/>
                <a:cs typeface="+mn-cs"/>
                <a:sym typeface="Helvetica Neue"/>
              </a:rPr>
              <a:t>Källa: The Okinawa Research Center for </a:t>
            </a:r>
            <a:r>
              <a:rPr kumimoji="0" lang="sv-SE" altLang="sv-SE" sz="1400" i="0" u="none" strike="noStrike" cap="none" spc="0" normalizeH="0" baseline="0" err="1">
                <a:ln>
                  <a:noFill/>
                </a:ln>
                <a:solidFill>
                  <a:srgbClr val="000000"/>
                </a:solidFill>
                <a:effectLst/>
                <a:uFillTx/>
                <a:latin typeface="+mn-lt"/>
                <a:ea typeface="+mn-ea"/>
                <a:cs typeface="+mn-cs"/>
                <a:sym typeface="Helvetica Neue"/>
              </a:rPr>
              <a:t>Longevity</a:t>
            </a:r>
            <a:r>
              <a:rPr kumimoji="0" lang="sv-SE" altLang="sv-SE" sz="1400" i="0" u="none" strike="noStrike" cap="none" spc="0" normalizeH="0" baseline="0">
                <a:ln>
                  <a:noFill/>
                </a:ln>
                <a:solidFill>
                  <a:srgbClr val="000000"/>
                </a:solidFill>
                <a:effectLst/>
                <a:uFillTx/>
                <a:latin typeface="+mn-lt"/>
                <a:ea typeface="+mn-ea"/>
                <a:cs typeface="+mn-cs"/>
                <a:sym typeface="Helvetica Neue"/>
              </a:rPr>
              <a:t> Science</a:t>
            </a:r>
            <a:endParaRPr kumimoji="0" lang="sv-SE" altLang="sv-SE" sz="700" i="0" u="none" strike="noStrike" cap="none" spc="0" normalizeH="0" baseline="0">
              <a:ln>
                <a:noFill/>
              </a:ln>
              <a:solidFill>
                <a:srgbClr val="000000"/>
              </a:solidFill>
              <a:effectLst/>
              <a:uFillTx/>
              <a:latin typeface="+mn-lt"/>
              <a:ea typeface="+mn-ea"/>
              <a:cs typeface="+mn-cs"/>
              <a:sym typeface="Helvetica Neue"/>
            </a:endParaRPr>
          </a:p>
        </p:txBody>
      </p:sp>
      <p:sp>
        <p:nvSpPr>
          <p:cNvPr id="5126" name="Text Placeholder 2">
            <a:extLst>
              <a:ext uri="{FF2B5EF4-FFF2-40B4-BE49-F238E27FC236}">
                <a16:creationId xmlns:a16="http://schemas.microsoft.com/office/drawing/2014/main" id="{349C2110-A2C3-9317-19D8-5077A84D8577}"/>
              </a:ext>
            </a:extLst>
          </p:cNvPr>
          <p:cNvSpPr>
            <a:spLocks noGrp="1"/>
          </p:cNvSpPr>
          <p:nvPr>
            <p:ph type="body" sz="half" idx="1"/>
          </p:nvPr>
        </p:nvSpPr>
        <p:spPr>
          <a:xfrm>
            <a:off x="603250" y="3822105"/>
            <a:ext cx="4889500" cy="4128315"/>
          </a:xfrm>
        </p:spPr>
        <p:txBody>
          <a:bodyPr/>
          <a:lstStyle/>
          <a:p>
            <a:r>
              <a:rPr lang="en-US" dirty="0" err="1">
                <a:latin typeface="Lato" panose="020F0502020204030203" pitchFamily="34" charset="0"/>
                <a:ea typeface="Lato" panose="020F0502020204030203" pitchFamily="34" charset="0"/>
                <a:cs typeface="Lato" panose="020F0502020204030203" pitchFamily="34" charset="0"/>
              </a:rPr>
              <a:t>Tid</a:t>
            </a:r>
            <a:r>
              <a:rPr lang="en-US" dirty="0">
                <a:latin typeface="Lato" panose="020F0502020204030203" pitchFamily="34" charset="0"/>
                <a:ea typeface="Lato" panose="020F0502020204030203" pitchFamily="34" charset="0"/>
                <a:cs typeface="Lato" panose="020F0502020204030203" pitchFamily="34" charset="0"/>
              </a:rPr>
              <a:t> för </a:t>
            </a:r>
            <a:r>
              <a:rPr lang="en-US" dirty="0" err="1">
                <a:latin typeface="Lato" panose="020F0502020204030203" pitchFamily="34" charset="0"/>
                <a:ea typeface="Lato" panose="020F0502020204030203" pitchFamily="34" charset="0"/>
                <a:cs typeface="Lato" panose="020F0502020204030203" pitchFamily="34" charset="0"/>
              </a:rPr>
              <a:t>och</a:t>
            </a:r>
            <a:r>
              <a:rPr lang="en-US" dirty="0">
                <a:latin typeface="Lato" panose="020F0502020204030203" pitchFamily="34" charset="0"/>
                <a:ea typeface="Lato" panose="020F0502020204030203" pitchFamily="34" charset="0"/>
                <a:cs typeface="Lato" panose="020F0502020204030203" pitchFamily="34" charset="0"/>
              </a:rPr>
              <a:t> mod </a:t>
            </a:r>
            <a:r>
              <a:rPr lang="en-US" dirty="0" err="1">
                <a:latin typeface="Lato" panose="020F0502020204030203" pitchFamily="34" charset="0"/>
                <a:ea typeface="Lato" panose="020F0502020204030203" pitchFamily="34" charset="0"/>
                <a:cs typeface="Lato" panose="020F0502020204030203" pitchFamily="34" charset="0"/>
              </a:rPr>
              <a:t>att</a:t>
            </a:r>
            <a:r>
              <a:rPr lang="en-US" dirty="0">
                <a:latin typeface="Lato" panose="020F0502020204030203" pitchFamily="34" charset="0"/>
                <a:ea typeface="Lato" panose="020F0502020204030203" pitchFamily="34" charset="0"/>
                <a:cs typeface="Lato" panose="020F0502020204030203" pitchFamily="34" charset="0"/>
              </a:rPr>
              <a:t> ta de </a:t>
            </a:r>
            <a:r>
              <a:rPr lang="en-US" dirty="0" err="1">
                <a:latin typeface="Lato" panose="020F0502020204030203" pitchFamily="34" charset="0"/>
                <a:ea typeface="Lato" panose="020F0502020204030203" pitchFamily="34" charset="0"/>
                <a:cs typeface="Lato" panose="020F0502020204030203" pitchFamily="34" charset="0"/>
              </a:rPr>
              <a:t>svåra</a:t>
            </a:r>
            <a:r>
              <a:rPr lang="en-US" dirty="0">
                <a:latin typeface="Lato" panose="020F0502020204030203" pitchFamily="34" charset="0"/>
                <a:ea typeface="Lato" panose="020F0502020204030203" pitchFamily="34" charset="0"/>
                <a:cs typeface="Lato" panose="020F0502020204030203" pitchFamily="34" charset="0"/>
              </a:rPr>
              <a:t> (men </a:t>
            </a:r>
            <a:r>
              <a:rPr lang="en-US" dirty="0" err="1">
                <a:latin typeface="Lato" panose="020F0502020204030203" pitchFamily="34" charset="0"/>
                <a:ea typeface="Lato" panose="020F0502020204030203" pitchFamily="34" charset="0"/>
                <a:cs typeface="Lato" panose="020F0502020204030203" pitchFamily="34" charset="0"/>
              </a:rPr>
              <a:t>givande</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samtalen</a:t>
            </a:r>
            <a:endParaRPr lang="en-US" dirty="0">
              <a:latin typeface="Lato" panose="020F0502020204030203" pitchFamily="34" charset="0"/>
              <a:ea typeface="Lato" panose="020F0502020204030203" pitchFamily="34" charset="0"/>
              <a:cs typeface="Lato" panose="020F0502020204030203" pitchFamily="34" charset="0"/>
            </a:endParaRPr>
          </a:p>
          <a:p>
            <a:r>
              <a:rPr lang="en-US" dirty="0" err="1">
                <a:latin typeface="Lato" panose="020F0502020204030203" pitchFamily="34" charset="0"/>
                <a:ea typeface="Lato" panose="020F0502020204030203" pitchFamily="34" charset="0"/>
                <a:cs typeface="Lato" panose="020F0502020204030203" pitchFamily="34" charset="0"/>
              </a:rPr>
              <a:t>Äldre</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som</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en</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resurs</a:t>
            </a:r>
            <a:endParaRPr lang="en-US" dirty="0">
              <a:latin typeface="Lato" panose="020F0502020204030203" pitchFamily="34" charset="0"/>
              <a:ea typeface="Lato" panose="020F0502020204030203" pitchFamily="34" charset="0"/>
              <a:cs typeface="Lato" panose="020F0502020204030203" pitchFamily="34" charset="0"/>
            </a:endParaRPr>
          </a:p>
          <a:p>
            <a:r>
              <a:rPr lang="en-US" dirty="0" err="1">
                <a:latin typeface="Lato" panose="020F0502020204030203" pitchFamily="34" charset="0"/>
                <a:ea typeface="Lato" panose="020F0502020204030203" pitchFamily="34" charset="0"/>
                <a:cs typeface="Lato" panose="020F0502020204030203" pitchFamily="34" charset="0"/>
              </a:rPr>
              <a:t>Volontär</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eller</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ideellt</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engagerad</a:t>
            </a:r>
            <a:r>
              <a:rPr lang="en-US" dirty="0">
                <a:latin typeface="Lato" panose="020F0502020204030203" pitchFamily="34" charset="0"/>
                <a:ea typeface="Lato" panose="020F0502020204030203" pitchFamily="34" charset="0"/>
                <a:cs typeface="Lato" panose="020F0502020204030203" pitchFamily="34" charset="0"/>
              </a:rPr>
              <a:t>?</a:t>
            </a:r>
          </a:p>
        </p:txBody>
      </p:sp>
      <p:pic>
        <p:nvPicPr>
          <p:cNvPr id="5121" name="Picture 1">
            <a:extLst>
              <a:ext uri="{FF2B5EF4-FFF2-40B4-BE49-F238E27FC236}">
                <a16:creationId xmlns:a16="http://schemas.microsoft.com/office/drawing/2014/main" id="{B2C1239E-7EB5-5D30-6898-6AA2243522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5647" y="3133165"/>
            <a:ext cx="5458437" cy="3070369"/>
          </a:xfrm>
          <a:prstGeom prst="rect">
            <a:avLst/>
          </a:prstGeom>
          <a:solidFill>
            <a:srgbClr val="FFFFFF"/>
          </a:solidFill>
        </p:spPr>
      </p:pic>
      <p:sp>
        <p:nvSpPr>
          <p:cNvPr id="5128" name="Title 4">
            <a:extLst>
              <a:ext uri="{FF2B5EF4-FFF2-40B4-BE49-F238E27FC236}">
                <a16:creationId xmlns:a16="http://schemas.microsoft.com/office/drawing/2014/main" id="{9F948ED8-0581-8DF0-80A0-B35FF915854C}"/>
              </a:ext>
            </a:extLst>
          </p:cNvPr>
          <p:cNvSpPr>
            <a:spLocks noGrp="1"/>
          </p:cNvSpPr>
          <p:nvPr>
            <p:ph type="title"/>
          </p:nvPr>
        </p:nvSpPr>
        <p:spPr>
          <a:xfrm>
            <a:off x="603250" y="468931"/>
            <a:ext cx="4889500" cy="717550"/>
          </a:xfrm>
        </p:spPr>
        <p:txBody>
          <a:bodyPr>
            <a:normAutofit fontScale="90000"/>
          </a:bodyPr>
          <a:lstStyle/>
          <a:p>
            <a:r>
              <a:rPr lang="sv-SE" dirty="0" err="1">
                <a:latin typeface="Lato" panose="020F0502020204030203" pitchFamily="34" charset="0"/>
                <a:ea typeface="Lato" panose="020F0502020204030203" pitchFamily="34" charset="0"/>
                <a:cs typeface="Lato" panose="020F0502020204030203" pitchFamily="34" charset="0"/>
              </a:rPr>
              <a:t>Existensiell</a:t>
            </a:r>
            <a:r>
              <a:rPr lang="sv-SE" dirty="0">
                <a:latin typeface="Lato" panose="020F0502020204030203" pitchFamily="34" charset="0"/>
                <a:ea typeface="Lato" panose="020F0502020204030203" pitchFamily="34" charset="0"/>
                <a:cs typeface="Lato" panose="020F0502020204030203" pitchFamily="34" charset="0"/>
              </a:rPr>
              <a:t> hälsa </a:t>
            </a:r>
            <a:br>
              <a:rPr lang="sv-SE" dirty="0">
                <a:latin typeface="Lato" panose="020F0502020204030203" pitchFamily="34" charset="0"/>
                <a:ea typeface="Lato" panose="020F0502020204030203" pitchFamily="34" charset="0"/>
                <a:cs typeface="Lato" panose="020F0502020204030203" pitchFamily="34" charset="0"/>
              </a:rPr>
            </a:br>
            <a:r>
              <a:rPr lang="sv-SE" dirty="0">
                <a:latin typeface="Lato" panose="020F0502020204030203" pitchFamily="34" charset="0"/>
                <a:ea typeface="Lato" panose="020F0502020204030203" pitchFamily="34" charset="0"/>
                <a:cs typeface="Lato" panose="020F0502020204030203" pitchFamily="34" charset="0"/>
              </a:rPr>
              <a:t>och samtal</a:t>
            </a:r>
          </a:p>
        </p:txBody>
      </p:sp>
    </p:spTree>
    <p:extLst>
      <p:ext uri="{BB962C8B-B14F-4D97-AF65-F5344CB8AC3E}">
        <p14:creationId xmlns:p14="http://schemas.microsoft.com/office/powerpoint/2010/main" val="40850551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wheels of life - Comic &amp; Webtoon | Wheel of life, Funny pictures, Life  goes on">
            <a:extLst>
              <a:ext uri="{FF2B5EF4-FFF2-40B4-BE49-F238E27FC236}">
                <a16:creationId xmlns:a16="http://schemas.microsoft.com/office/drawing/2014/main" id="{8922500D-7D26-AE3E-15EF-FD2D6B2464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55"/>
          <a:stretch/>
        </p:blipFill>
        <p:spPr bwMode="auto">
          <a:xfrm>
            <a:off x="5613774" y="1859698"/>
            <a:ext cx="6072419" cy="4487315"/>
          </a:xfrm>
          <a:prstGeom prst="rect">
            <a:avLst/>
          </a:prstGeom>
          <a:solidFill>
            <a:srgbClr val="FFFFFF"/>
          </a:solidFill>
        </p:spPr>
      </p:pic>
      <p:sp>
        <p:nvSpPr>
          <p:cNvPr id="2055" name="Title 2">
            <a:extLst>
              <a:ext uri="{FF2B5EF4-FFF2-40B4-BE49-F238E27FC236}">
                <a16:creationId xmlns:a16="http://schemas.microsoft.com/office/drawing/2014/main" id="{DC1E1475-27D7-924F-DACD-B8B08B698DCC}"/>
              </a:ext>
            </a:extLst>
          </p:cNvPr>
          <p:cNvSpPr>
            <a:spLocks noGrp="1"/>
          </p:cNvSpPr>
          <p:nvPr>
            <p:ph type="title"/>
          </p:nvPr>
        </p:nvSpPr>
        <p:spPr>
          <a:xfrm>
            <a:off x="603250" y="635000"/>
            <a:ext cx="4889500" cy="2941137"/>
          </a:xfrm>
        </p:spPr>
        <p:txBody>
          <a:bodyPr/>
          <a:lstStyle/>
          <a:p>
            <a:r>
              <a:rPr lang="en-US" sz="360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Livsskeden</a:t>
            </a:r>
            <a:endParaRPr lang="en-US"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057" name="Text Placeholder 3">
            <a:extLst>
              <a:ext uri="{FF2B5EF4-FFF2-40B4-BE49-F238E27FC236}">
                <a16:creationId xmlns:a16="http://schemas.microsoft.com/office/drawing/2014/main" id="{318A4896-8D57-1B83-F38A-683DBBCDD786}"/>
              </a:ext>
            </a:extLst>
          </p:cNvPr>
          <p:cNvSpPr>
            <a:spLocks noGrp="1"/>
          </p:cNvSpPr>
          <p:nvPr>
            <p:ph type="body" sz="quarter" idx="1"/>
          </p:nvPr>
        </p:nvSpPr>
        <p:spPr>
          <a:xfrm>
            <a:off x="603250" y="3530288"/>
            <a:ext cx="4889500" cy="2692712"/>
          </a:xfrm>
        </p:spPr>
        <p:txBody>
          <a:bodyPr/>
          <a:lstStyle/>
          <a:p>
            <a:endParaRPr lang="en-US"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a:p>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Att</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identifiera</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sig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som</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pensionär</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a:t>
            </a:r>
          </a:p>
          <a:p>
            <a:endPar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a:p>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Att</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vilja</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vara</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självständig</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men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inte</a:t>
            </a:r>
            <a:r>
              <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 </a:t>
            </a:r>
            <a:r>
              <a:rPr lang="en-US" sz="2000" b="0" dirty="0" err="1">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ensam</a:t>
            </a:r>
            <a:endParaRPr lang="en-US" sz="2000" b="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0374158"/>
      </p:ext>
    </p:extLst>
  </p:cSld>
  <p:clrMapOvr>
    <a:masterClrMapping/>
  </p:clrMapOvr>
  <p:transition spd="med"/>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ce444e-8403-4130-944b-0102d5a0ef95">
      <Terms xmlns="http://schemas.microsoft.com/office/infopath/2007/PartnerControls"/>
    </lcf76f155ced4ddcb4097134ff3c332f>
    <TaxCatchAll xmlns="c7c6b41b-d5e2-4654-b917-02c88b41ce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DB179ED4301D147B8FBAB33DD68C72C" ma:contentTypeVersion="10" ma:contentTypeDescription="Skapa ett nytt dokument." ma:contentTypeScope="" ma:versionID="ebe78cf127fedf34569f2fe5126076e9">
  <xsd:schema xmlns:xsd="http://www.w3.org/2001/XMLSchema" xmlns:xs="http://www.w3.org/2001/XMLSchema" xmlns:p="http://schemas.microsoft.com/office/2006/metadata/properties" xmlns:ns2="bace444e-8403-4130-944b-0102d5a0ef95" xmlns:ns3="c7c6b41b-d5e2-4654-b917-02c88b41ced5" targetNamespace="http://schemas.microsoft.com/office/2006/metadata/properties" ma:root="true" ma:fieldsID="eb4d4ab955c4269f20b2a61de17dcb33" ns2:_="" ns3:_="">
    <xsd:import namespace="bace444e-8403-4130-944b-0102d5a0ef95"/>
    <xsd:import namespace="c7c6b41b-d5e2-4654-b917-02c88b41ce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e444e-8403-4130-944b-0102d5a0e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177cff1b-ffef-4472-9ddf-6eb847493f3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c6b41b-d5e2-4654-b917-02c88b41ced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6789b93-5d7d-4a14-92b8-5b75a5c1df47}" ma:internalName="TaxCatchAll" ma:showField="CatchAllData" ma:web="c7c6b41b-d5e2-4654-b917-02c88b41ce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6BD94-8E2A-4A7A-A38C-C3ABBBF00F67}">
  <ds:schemaRefs>
    <ds:schemaRef ds:uri="http://schemas.microsoft.com/office/infopath/2007/PartnerControls"/>
    <ds:schemaRef ds:uri="http://purl.org/dc/terms/"/>
    <ds:schemaRef ds:uri="http://purl.org/dc/elements/1.1/"/>
    <ds:schemaRef ds:uri="http://www.w3.org/XML/1998/namespace"/>
    <ds:schemaRef ds:uri="bace444e-8403-4130-944b-0102d5a0ef95"/>
    <ds:schemaRef ds:uri="c7c6b41b-d5e2-4654-b917-02c88b41ced5"/>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E46808D-23EF-4846-9B8B-B5913F55EE68}">
  <ds:schemaRefs>
    <ds:schemaRef ds:uri="http://schemas.microsoft.com/sharepoint/v3/contenttype/forms"/>
  </ds:schemaRefs>
</ds:datastoreItem>
</file>

<file path=customXml/itemProps3.xml><?xml version="1.0" encoding="utf-8"?>
<ds:datastoreItem xmlns:ds="http://schemas.openxmlformats.org/officeDocument/2006/customXml" ds:itemID="{56C0A481-3E66-4231-89D6-9EAD8C856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e444e-8403-4130-944b-0102d5a0ef95"/>
    <ds:schemaRef ds:uri="c7c6b41b-d5e2-4654-b917-02c88b41ce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4428</TotalTime>
  <Words>1546</Words>
  <Application>Microsoft Office PowerPoint</Application>
  <PresentationFormat>Bredbild</PresentationFormat>
  <Paragraphs>239</Paragraphs>
  <Slides>27</Slides>
  <Notes>4</Notes>
  <HiddenSlides>2</HiddenSlides>
  <MMClips>0</MMClips>
  <ScaleCrop>false</ScaleCrop>
  <HeadingPairs>
    <vt:vector size="6" baseType="variant">
      <vt:variant>
        <vt:lpstr>Använt teckensnitt</vt:lpstr>
      </vt:variant>
      <vt:variant>
        <vt:i4>10</vt:i4>
      </vt:variant>
      <vt:variant>
        <vt:lpstr>Tema</vt:lpstr>
      </vt:variant>
      <vt:variant>
        <vt:i4>2</vt:i4>
      </vt:variant>
      <vt:variant>
        <vt:lpstr>Bildrubriker</vt:lpstr>
      </vt:variant>
      <vt:variant>
        <vt:i4>27</vt:i4>
      </vt:variant>
    </vt:vector>
  </HeadingPairs>
  <TitlesOfParts>
    <vt:vector size="39" baseType="lpstr">
      <vt:lpstr>Arial</vt:lpstr>
      <vt:lpstr>Calibri</vt:lpstr>
      <vt:lpstr>Calibri Light</vt:lpstr>
      <vt:lpstr>Helvetica Neue</vt:lpstr>
      <vt:lpstr>Helvetica Neue Medium</vt:lpstr>
      <vt:lpstr>Lato</vt:lpstr>
      <vt:lpstr>Lato Black</vt:lpstr>
      <vt:lpstr>Lato Bold</vt:lpstr>
      <vt:lpstr>Lato Light</vt:lpstr>
      <vt:lpstr>Lato Regular</vt:lpstr>
      <vt:lpstr>Office-tema</vt:lpstr>
      <vt:lpstr>21_BasicWhite</vt:lpstr>
      <vt:lpstr>PowerPoint-presentation</vt:lpstr>
      <vt:lpstr>Incheckning</vt:lpstr>
      <vt:lpstr>Agenda</vt:lpstr>
      <vt:lpstr>PowerPoint-presentation</vt:lpstr>
      <vt:lpstr>Vad hände?  Min bild?  Vad kan ni förvänta er av mig?</vt:lpstr>
      <vt:lpstr>September-oktober</vt:lpstr>
      <vt:lpstr>Reflektioner</vt:lpstr>
      <vt:lpstr>Existensiell hälsa  och samtal</vt:lpstr>
      <vt:lpstr>Livsskeden</vt:lpstr>
      <vt:lpstr>PowerPoint-presentation</vt:lpstr>
      <vt:lpstr>PowerPoint-presentation</vt:lpstr>
      <vt:lpstr>Min prio</vt:lpstr>
      <vt:lpstr>PowerPoint-presentation</vt:lpstr>
      <vt:lpstr>PowerPoint-presentation</vt:lpstr>
      <vt:lpstr>PowerPoint-presentation</vt:lpstr>
      <vt:lpstr>Nytt på Samhällskontraktet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SHKs styrelse och Core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Marianne Kiiskilä</dc:creator>
  <cp:lastModifiedBy>Marianne Kiiskilä</cp:lastModifiedBy>
  <cp:revision>3</cp:revision>
  <dcterms:created xsi:type="dcterms:W3CDTF">2023-09-25T10:15:01Z</dcterms:created>
  <dcterms:modified xsi:type="dcterms:W3CDTF">2023-11-22T12:22:04Z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0x0101009DB179ED4301D147B8FBAB33DD68C72C</vt:lpwstr>
  </property>
</Properties>
</file>