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6F825B-EF7E-E037-DE0D-1D3DEDD83A96}" name="Lena Marmstål Hammar" initials="LM" userId="S::lena.marmstal.hammar@mdu.se::02004a41-860b-4674-a47c-bb05418aa8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2D"/>
    <a:srgbClr val="FCF4EB"/>
    <a:srgbClr val="EEF2F2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7302" autoAdjust="0"/>
  </p:normalViewPr>
  <p:slideViewPr>
    <p:cSldViewPr snapToGrid="0">
      <p:cViewPr varScale="1">
        <p:scale>
          <a:sx n="108" d="100"/>
          <a:sy n="108" d="100"/>
        </p:scale>
        <p:origin x="75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749CA-087B-4416-AF96-150F92EB5F62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634EA-E53E-48C3-AE58-D06B03CFABD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700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8786EF-4C24-3D44-B816-825DCD842E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121" y="791510"/>
            <a:ext cx="4642411" cy="869469"/>
          </a:xfrm>
        </p:spPr>
        <p:txBody>
          <a:bodyPr anchor="b"/>
          <a:lstStyle>
            <a:lvl1pPr algn="l">
              <a:defRPr sz="4000"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5324531-E16C-F852-7913-0F4FCDC688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793" y="1724699"/>
            <a:ext cx="4642411" cy="225446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Förnamn Efternamn, </a:t>
            </a:r>
            <a:r>
              <a:rPr lang="sv-SE" i="1" dirty="0"/>
              <a:t>titel och akademi/sektion</a:t>
            </a:r>
          </a:p>
          <a:p>
            <a:endParaRPr lang="sv-S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9E9FC32C-C5C3-455F-37C1-36D54F2FA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9693" y="4452585"/>
            <a:ext cx="1438476" cy="479492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86F0DA5C-C4A1-D243-21A5-6DBC700C76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2771" y="241697"/>
            <a:ext cx="3629532" cy="26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FE27FB-C210-5336-A363-77AC69957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887" y="1592003"/>
            <a:ext cx="5974226" cy="97334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8CFD70-D17D-42A0-E095-6938C59D2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232" y="2657600"/>
            <a:ext cx="5974226" cy="1266699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151515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638908-30DC-BA9E-906A-56CEE882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EE6A-FA39-4EC3-8700-D5835045DEA2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8DB4B4-07C3-1314-CB36-A396D213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006DB1-FAD2-C880-E51E-F89B8C91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975D-8BA1-416E-B866-A0B1BB0765C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88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Mörkblågrön">
    <p:bg>
      <p:bgPr>
        <a:solidFill>
          <a:srgbClr val="003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FE27FB-C210-5336-A363-77AC69957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887" y="1592003"/>
            <a:ext cx="5974226" cy="97334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8CFD70-D17D-42A0-E095-6938C59D2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232" y="2657600"/>
            <a:ext cx="5974226" cy="1266699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638908-30DC-BA9E-906A-56CEE882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23EE6A-FA39-4EC3-8700-D5835045DEA2}" type="datetimeFigureOut">
              <a:rPr lang="sv-SE" smtClean="0"/>
              <a:pPr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8DB4B4-07C3-1314-CB36-A396D213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006DB1-FAD2-C880-E51E-F89B8C91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50975D-8BA1-416E-B866-A0B1BB0765C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Linje">
            <a:extLst>
              <a:ext uri="{FF2B5EF4-FFF2-40B4-BE49-F238E27FC236}">
                <a16:creationId xmlns:a16="http://schemas.microsoft.com/office/drawing/2014/main" id="{E05FC9E1-2CB4-833A-08CB-409FC4219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5351" y="540903"/>
            <a:ext cx="8613299" cy="0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266" dirty="0"/>
          </a:p>
        </p:txBody>
      </p:sp>
      <p:pic>
        <p:nvPicPr>
          <p:cNvPr id="9" name="Bild 8" descr="Logotyp Mälardalens universitet.">
            <a:extLst>
              <a:ext uri="{FF2B5EF4-FFF2-40B4-BE49-F238E27FC236}">
                <a16:creationId xmlns:a16="http://schemas.microsoft.com/office/drawing/2014/main" id="{532B8561-28C9-4E72-A7F3-F02E2CF14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5321" y="241884"/>
            <a:ext cx="374048" cy="2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8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till två-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9A6BC-9567-3A26-F288-A713F578A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115" y="1118764"/>
            <a:ext cx="3279084" cy="51953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423F16-F63F-6CC9-C07A-302C3C791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114" y="1771192"/>
            <a:ext cx="3279085" cy="2639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E1AE67-773A-060B-424D-8599B37BC8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0" y="1118763"/>
            <a:ext cx="3682944" cy="2748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Välj ikon för bild eller diagram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F48ACC-12C3-5A90-2872-B58EF5F7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DC5EC-300D-EE95-9303-2FCED6B5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880A8B-0F6C-8B3F-0F60-B397C300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687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ill en-kolumn ståe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9A6BC-9567-3A26-F288-A713F578A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115" y="1118764"/>
            <a:ext cx="3279084" cy="51953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423F16-F63F-6CC9-C07A-302C3C791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114" y="1771192"/>
            <a:ext cx="3279085" cy="2639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E1AE67-773A-060B-424D-8599B37BC8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30653" y="775869"/>
            <a:ext cx="2734666" cy="40841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Välj ikon för bild eller diagram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F48ACC-12C3-5A90-2872-B58EF5F7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DC5EC-300D-EE95-9303-2FCED6B5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880A8B-0F6C-8B3F-0F60-B397C300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3650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tre bilder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9A6BC-9567-3A26-F288-A713F578A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115" y="1118764"/>
            <a:ext cx="3279084" cy="51953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423F16-F63F-6CC9-C07A-302C3C791D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4115" y="1738330"/>
            <a:ext cx="2263726" cy="1666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Välj ikon för bild eller diagram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E1AE67-773A-060B-424D-8599B37BC8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35465" y="1738330"/>
            <a:ext cx="2263726" cy="1666841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Välj ikon för bild eller diagram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F48ACC-12C3-5A90-2872-B58EF5F7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DC5EC-300D-EE95-9303-2FCED6B5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880A8B-0F6C-8B3F-0F60-B397C300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F3BB7347-D5A9-2E1A-0F26-FD4A9E74835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46160" y="1738330"/>
            <a:ext cx="2263726" cy="1666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Välj ikon för bild eller diagram</a:t>
            </a:r>
          </a:p>
        </p:txBody>
      </p:sp>
    </p:spTree>
    <p:extLst>
      <p:ext uri="{BB962C8B-B14F-4D97-AF65-F5344CB8AC3E}">
        <p14:creationId xmlns:p14="http://schemas.microsoft.com/office/powerpoint/2010/main" val="128970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a sl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46E2182-18BC-268A-1D01-1CDEBC977E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1435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3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BE735B-F99D-F615-A2DD-4F4633BF5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171" y="1879803"/>
            <a:ext cx="4619707" cy="1204803"/>
          </a:xfrm>
        </p:spPr>
        <p:txBody>
          <a:bodyPr/>
          <a:lstStyle>
            <a:lvl1pPr algn="l">
              <a:defRPr sz="4500">
                <a:latin typeface="+mn-lt"/>
              </a:defRPr>
            </a:lvl1pPr>
          </a:lstStyle>
          <a:p>
            <a:r>
              <a:rPr lang="sv-SE" dirty="0"/>
              <a:t>Litet citat på två  rader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6603BB25-8209-3716-2ED4-9921CB0865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2219" y="3225013"/>
            <a:ext cx="2362273" cy="2516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- Förnamn Efternamn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70335D-D80F-551B-6431-E565D382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1107FC-0064-9131-76A3-58EA690A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86E904-ADD2-A14A-E58C-AB566370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">
            <a:extLst>
              <a:ext uri="{FF2B5EF4-FFF2-40B4-BE49-F238E27FC236}">
                <a16:creationId xmlns:a16="http://schemas.microsoft.com/office/drawing/2014/main" id="{818CA24C-5E4F-D256-75AF-693EF6CEE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2855" y="1565998"/>
            <a:ext cx="366380" cy="2011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Bild">
            <a:extLst>
              <a:ext uri="{FF2B5EF4-FFF2-40B4-BE49-F238E27FC236}">
                <a16:creationId xmlns:a16="http://schemas.microsoft.com/office/drawing/2014/main" id="{2A5B9AD4-1176-353D-787E-A56B96F9B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602188" y="1565998"/>
            <a:ext cx="366380" cy="2011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77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t citat Mörkblågrön">
    <p:bg>
      <p:bgPr>
        <a:solidFill>
          <a:srgbClr val="003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D5CFCC0F-447B-45CF-84BA-16221DF55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171" y="1879803"/>
            <a:ext cx="4619707" cy="1204803"/>
          </a:xfrm>
        </p:spPr>
        <p:txBody>
          <a:bodyPr/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Litet citat på två  rader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6603BB25-8209-3716-2ED4-9921CB0865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2219" y="3225013"/>
            <a:ext cx="2362273" cy="251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- Förnamn Efternamn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70335D-D80F-551B-6431-E565D382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76E55-58DF-48BA-A47D-B2B8E3D5223C}" type="datetimeFigureOut">
              <a:rPr lang="sv-SE" smtClean="0"/>
              <a:pPr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1107FC-0064-9131-76A3-58EA690A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86E904-ADD2-A14A-E58C-AB566370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3B34FB-7D76-4F5E-B548-DB1D9B3219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">
            <a:extLst>
              <a:ext uri="{FF2B5EF4-FFF2-40B4-BE49-F238E27FC236}">
                <a16:creationId xmlns:a16="http://schemas.microsoft.com/office/drawing/2014/main" id="{E79E23C0-DDD3-BC51-E085-CC096E3B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2188" y="1565998"/>
            <a:ext cx="366380" cy="2011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Bild">
            <a:extLst>
              <a:ext uri="{FF2B5EF4-FFF2-40B4-BE49-F238E27FC236}">
                <a16:creationId xmlns:a16="http://schemas.microsoft.com/office/drawing/2014/main" id="{5AF810ED-B7F3-418A-F71F-994A8D3D8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172854" y="1565998"/>
            <a:ext cx="366380" cy="201150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Linje">
            <a:extLst>
              <a:ext uri="{FF2B5EF4-FFF2-40B4-BE49-F238E27FC236}">
                <a16:creationId xmlns:a16="http://schemas.microsoft.com/office/drawing/2014/main" id="{03DA5EB6-F4DA-C512-F583-395D6E667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5351" y="540903"/>
            <a:ext cx="8613299" cy="0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266" dirty="0"/>
          </a:p>
        </p:txBody>
      </p:sp>
      <p:pic>
        <p:nvPicPr>
          <p:cNvPr id="11" name="Bild 10" descr="Logotyp Mälardalens universitet.">
            <a:extLst>
              <a:ext uri="{FF2B5EF4-FFF2-40B4-BE49-F238E27FC236}">
                <a16:creationId xmlns:a16="http://schemas.microsoft.com/office/drawing/2014/main" id="{3A982008-49F5-406D-BE73-EB0207F80E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5321" y="241884"/>
            <a:ext cx="374048" cy="2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51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D9FA9B-858A-CE89-F167-11C0C117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56B2E22-4B48-E243-B7E0-862BA6AE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F1742E-6DB2-21D0-18B9-7A158601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41D1BF8-EC0E-0DA2-1609-30CF0142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189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EA07F9-FFBC-2CF3-595D-972CDB26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87C2C62-91CA-14CF-0B92-FA5F7F40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50AE44-01BC-060A-EDED-2294C7DB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265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EAD94B-D10F-CF9B-17A7-5424B97C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41" y="1397703"/>
            <a:ext cx="7266426" cy="885180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9F827D-FDE0-C0B3-70D2-34363F15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967" y="2435154"/>
            <a:ext cx="7286574" cy="2298774"/>
          </a:xfrm>
        </p:spPr>
        <p:txBody>
          <a:bodyPr/>
          <a:lstStyle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70335D-D80F-551B-6431-E565D382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1107FC-0064-9131-76A3-58EA690A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86E904-ADD2-A14A-E58C-AB566370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233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Mörkblågrön">
    <p:bg>
      <p:bgPr>
        <a:solidFill>
          <a:srgbClr val="003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8786EF-4C24-3D44-B816-825DCD842E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121" y="791510"/>
            <a:ext cx="4642411" cy="86946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5324531-E16C-F852-7913-0F4FCDC688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793" y="1724699"/>
            <a:ext cx="4642411" cy="22544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Förnamn Efternamn, </a:t>
            </a:r>
            <a:r>
              <a:rPr lang="sv-SE" i="1" dirty="0"/>
              <a:t>titel och akademi/sektion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4588D3-6F16-07B2-47D4-9E97CC40E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7696" y="4455691"/>
            <a:ext cx="1440653" cy="449684"/>
          </a:xfrm>
          <a:prstGeom prst="rect">
            <a:avLst/>
          </a:prstGeom>
        </p:spPr>
      </p:pic>
      <p:pic>
        <p:nvPicPr>
          <p:cNvPr id="5" name="Bild 4" descr="Logotyp Mälardalens universitet.">
            <a:extLst>
              <a:ext uri="{FF2B5EF4-FFF2-40B4-BE49-F238E27FC236}">
                <a16:creationId xmlns:a16="http://schemas.microsoft.com/office/drawing/2014/main" id="{25C5A157-6432-C388-83C7-7DD399A77F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2771" y="241697"/>
            <a:ext cx="3629532" cy="26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65B53-D43F-B2B7-2D6D-7457441EC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326" y="1454408"/>
            <a:ext cx="5322987" cy="2115964"/>
          </a:xfrm>
        </p:spPr>
        <p:txBody>
          <a:bodyPr anchor="t" anchorCtr="0"/>
          <a:lstStyle>
            <a:lvl1pPr algn="l">
              <a:defRPr sz="4500">
                <a:latin typeface="+mn-lt"/>
              </a:defRPr>
            </a:lvl1pPr>
          </a:lstStyle>
          <a:p>
            <a:pPr lvl="0"/>
            <a:r>
              <a:rPr lang="sv-SE" dirty="0"/>
              <a:t>Stort citat på två eller tre rader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6603BB25-8209-3716-2ED4-9921CB0865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5902" y="3796513"/>
            <a:ext cx="2362273" cy="2516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- Förnamn Efternamn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70335D-D80F-551B-6431-E565D382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1107FC-0064-9131-76A3-58EA690A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86E904-ADD2-A14A-E58C-AB566370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">
            <a:extLst>
              <a:ext uri="{FF2B5EF4-FFF2-40B4-BE49-F238E27FC236}">
                <a16:creationId xmlns:a16="http://schemas.microsoft.com/office/drawing/2014/main" id="{649BD73D-2482-FD82-802F-8F1E49022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023" y="1585519"/>
            <a:ext cx="1266578" cy="93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ild">
            <a:extLst>
              <a:ext uri="{FF2B5EF4-FFF2-40B4-BE49-F238E27FC236}">
                <a16:creationId xmlns:a16="http://schemas.microsoft.com/office/drawing/2014/main" id="{BE45D654-0962-B893-FA77-9249FBBE8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4086" y="1585519"/>
            <a:ext cx="1266578" cy="9349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764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9A6BC-9567-3A26-F288-A713F578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115" y="809625"/>
            <a:ext cx="7198279" cy="828030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423F16-F63F-6CC9-C07A-302C3C791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115" y="1771193"/>
            <a:ext cx="3395724" cy="27802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E1AE67-773A-060B-424D-8599B37B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670" y="1775186"/>
            <a:ext cx="3395724" cy="27802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F48ACC-12C3-5A90-2872-B58EF5F7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DC5EC-300D-EE95-9303-2FCED6B5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880A8B-0F6C-8B3F-0F60-B397C300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211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Turkos">
    <p:bg>
      <p:bgPr>
        <a:solidFill>
          <a:srgbClr val="EE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9A6BC-9567-3A26-F288-A713F578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115" y="809625"/>
            <a:ext cx="7198279" cy="828030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423F16-F63F-6CC9-C07A-302C3C791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115" y="1771193"/>
            <a:ext cx="3395724" cy="27802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E1AE67-773A-060B-424D-8599B37B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670" y="1775186"/>
            <a:ext cx="3395724" cy="27802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F48ACC-12C3-5A90-2872-B58EF5F7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DC5EC-300D-EE95-9303-2FCED6B5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880A8B-0F6C-8B3F-0F60-B397C300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013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EAD94B-D10F-CF9B-17A7-5424B97CF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7219" y="933450"/>
            <a:ext cx="4139648" cy="704205"/>
          </a:xfrm>
        </p:spPr>
        <p:txBody>
          <a:bodyPr/>
          <a:lstStyle>
            <a:lvl1pPr>
              <a:defRPr sz="4500"/>
            </a:lvl1pPr>
          </a:lstStyle>
          <a:p>
            <a:r>
              <a:rPr lang="sv-SE" dirty="0"/>
              <a:t>Rubrik agenda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006259-004D-6748-1652-2F4BE6EB4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7218" y="1766222"/>
            <a:ext cx="4139648" cy="270655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70335D-D80F-551B-6431-E565D382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1107FC-0064-9131-76A3-58EA690A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86E904-ADD2-A14A-E58C-AB566370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34FB-7D76-4F5E-B548-DB1D9B3219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 vit">
    <p:bg>
      <p:bgPr>
        <a:solidFill>
          <a:srgbClr val="FC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7D27A5-F964-6E75-CA2E-1DC098160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887" y="1592003"/>
            <a:ext cx="5974226" cy="973343"/>
          </a:xfrm>
        </p:spPr>
        <p:txBody>
          <a:bodyPr anchor="b"/>
          <a:lstStyle>
            <a:lvl1pPr>
              <a:defRPr sz="7000">
                <a:solidFill>
                  <a:srgbClr val="00362D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23D55A-24E5-C451-04C4-34772965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62D"/>
                </a:solidFill>
              </a:defRPr>
            </a:lvl1pPr>
          </a:lstStyle>
          <a:p>
            <a:fld id="{F2B76E55-58DF-48BA-A47D-B2B8E3D5223C}" type="datetimeFigureOut">
              <a:rPr lang="sv-SE" smtClean="0"/>
              <a:pPr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A97473-AF41-A7F7-5FE5-D79F65CF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62D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B2E17-792A-2DF9-112B-DB0A2706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62D"/>
                </a:solidFill>
              </a:defRPr>
            </a:lvl1pPr>
          </a:lstStyle>
          <a:p>
            <a:fld id="{363B34FB-7D76-4F5E-B548-DB1D9B3219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3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2 Mörkblågrön">
    <p:bg>
      <p:bgPr>
        <a:solidFill>
          <a:srgbClr val="0036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7D27A5-F964-6E75-CA2E-1DC098160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887" y="1592003"/>
            <a:ext cx="5974226" cy="973343"/>
          </a:xfrm>
        </p:spPr>
        <p:txBody>
          <a:bodyPr anchor="b"/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23D55A-24E5-C451-04C4-34772965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76E55-58DF-48BA-A47D-B2B8E3D5223C}" type="datetimeFigureOut">
              <a:rPr lang="sv-SE" smtClean="0"/>
              <a:pPr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A97473-AF41-A7F7-5FE5-D79F65CF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4B2E17-792A-2DF9-112B-DB0A2706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3B34FB-7D76-4F5E-B548-DB1D9B3219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25E8002A-A263-CFF3-5520-F66C2FAC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5351" y="540903"/>
            <a:ext cx="8613299" cy="0"/>
          </a:xfrm>
          <a:prstGeom prst="line">
            <a:avLst/>
          </a:prstGeom>
          <a:ln w="127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266" dirty="0"/>
          </a:p>
        </p:txBody>
      </p:sp>
      <p:pic>
        <p:nvPicPr>
          <p:cNvPr id="7" name="Bild 6" descr="Logotyp Mälardalens universitet.">
            <a:extLst>
              <a:ext uri="{FF2B5EF4-FFF2-40B4-BE49-F238E27FC236}">
                <a16:creationId xmlns:a16="http://schemas.microsoft.com/office/drawing/2014/main" id="{B906F096-BD28-43CC-B73B-0A3CA2C51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5321" y="241884"/>
            <a:ext cx="374048" cy="2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F2FD39-95BD-3041-4946-B41707FB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0720"/>
            <a:ext cx="7886700" cy="597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5001C3-DECB-99BE-AD3F-FC118074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3F81E1-C0FE-FA49-E3DC-D9A41CD5E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351" y="473392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6E55-58DF-48BA-A47D-B2B8E3D5223C}" type="datetimeFigureOut">
              <a:rPr lang="sv-SE" smtClean="0"/>
              <a:t>2024-04-09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6BAAF9-1B4C-EF98-D9AD-257D9268A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0305" y="205924"/>
            <a:ext cx="7490125" cy="230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B8D36E-6CC4-E03A-4AD7-9A0D38246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5352" y="141805"/>
            <a:ext cx="209195" cy="194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63B34FB-7D76-4F5E-B548-DB1D9B3219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Linje">
            <a:extLst>
              <a:ext uri="{FF2B5EF4-FFF2-40B4-BE49-F238E27FC236}">
                <a16:creationId xmlns:a16="http://schemas.microsoft.com/office/drawing/2014/main" id="{EB37BFC4-54DE-F0F5-4F8C-7C7F1C93C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5351" y="540903"/>
            <a:ext cx="8613299" cy="0"/>
          </a:xfrm>
          <a:prstGeom prst="line">
            <a:avLst/>
          </a:prstGeom>
          <a:ln w="12700">
            <a:solidFill>
              <a:srgbClr val="13342D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266" dirty="0"/>
          </a:p>
        </p:txBody>
      </p:sp>
      <p:pic>
        <p:nvPicPr>
          <p:cNvPr id="9" name="Bild 8" descr="Logotyp Mälardalens universitet.">
            <a:extLst>
              <a:ext uri="{FF2B5EF4-FFF2-40B4-BE49-F238E27FC236}">
                <a16:creationId xmlns:a16="http://schemas.microsoft.com/office/drawing/2014/main" id="{985703D3-DA4F-43B4-A3D1-31FA0B85EA2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85321" y="241882"/>
            <a:ext cx="374048" cy="2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  <p:sldLayoutId id="2147483673" r:id="rId4"/>
    <p:sldLayoutId id="2147483664" r:id="rId5"/>
    <p:sldLayoutId id="2147483687" r:id="rId6"/>
    <p:sldLayoutId id="2147483672" r:id="rId7"/>
    <p:sldLayoutId id="2147483676" r:id="rId8"/>
    <p:sldLayoutId id="2147483663" r:id="rId9"/>
    <p:sldLayoutId id="2147483675" r:id="rId10"/>
    <p:sldLayoutId id="2147483677" r:id="rId11"/>
    <p:sldLayoutId id="2147483678" r:id="rId12"/>
    <p:sldLayoutId id="2147483680" r:id="rId13"/>
    <p:sldLayoutId id="2147483679" r:id="rId14"/>
    <p:sldLayoutId id="2147483681" r:id="rId15"/>
    <p:sldLayoutId id="2147483683" r:id="rId16"/>
    <p:sldLayoutId id="2147483684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62D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362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362D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ambria" panose="02040503050406030204" pitchFamily="18" charset="0"/>
        <a:buChar char="-"/>
        <a:defRPr sz="1600" b="0" i="1" kern="1200">
          <a:solidFill>
            <a:srgbClr val="00362D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362D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00362D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B6E00-22E5-3995-F7B1-DA9A80E8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967" y="721508"/>
            <a:ext cx="7266426" cy="885180"/>
          </a:xfrm>
        </p:spPr>
        <p:txBody>
          <a:bodyPr/>
          <a:lstStyle/>
          <a:p>
            <a:r>
              <a:rPr lang="sv-SE" dirty="0"/>
              <a:t>Samverkan i forskning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8B7166-EADA-ACD5-DE65-1EB5ECB8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967" y="1759644"/>
            <a:ext cx="7286574" cy="2974284"/>
          </a:xfrm>
        </p:spPr>
        <p:txBody>
          <a:bodyPr/>
          <a:lstStyle/>
          <a:p>
            <a:r>
              <a:rPr lang="sv-SE" dirty="0"/>
              <a:t>Gynnar alla tre parter</a:t>
            </a:r>
          </a:p>
          <a:p>
            <a:r>
              <a:rPr lang="sv-SE" dirty="0"/>
              <a:t>Verksamhetsnära och utvecklar klinisk verksamhet</a:t>
            </a:r>
          </a:p>
          <a:p>
            <a:r>
              <a:rPr lang="sv-SE" dirty="0"/>
              <a:t>Strukturer för evidens</a:t>
            </a:r>
          </a:p>
          <a:p>
            <a:endParaRPr lang="sv-SE" dirty="0"/>
          </a:p>
          <a:p>
            <a:r>
              <a:rPr lang="sv-SE" dirty="0"/>
              <a:t>Direkt forskning</a:t>
            </a:r>
          </a:p>
          <a:p>
            <a:pPr lvl="1"/>
            <a:r>
              <a:rPr lang="sv-SE" dirty="0"/>
              <a:t>Förstudier/pilotstudier</a:t>
            </a:r>
          </a:p>
          <a:p>
            <a:pPr lvl="1"/>
            <a:r>
              <a:rPr lang="sv-SE" dirty="0"/>
              <a:t>Följeforskning</a:t>
            </a:r>
          </a:p>
          <a:p>
            <a:pPr lvl="1"/>
            <a:r>
              <a:rPr lang="sv-SE" dirty="0"/>
              <a:t>Implementering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723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80F29-8481-C158-6A0E-072087E9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05DBB6-F1ED-B579-D922-DB1F2BBFAE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Forskningsmedel</a:t>
            </a:r>
          </a:p>
          <a:p>
            <a:pPr lvl="1"/>
            <a:r>
              <a:rPr lang="sv-SE" dirty="0"/>
              <a:t>Anslagsansökningar</a:t>
            </a:r>
          </a:p>
          <a:p>
            <a:pPr lvl="2"/>
            <a:r>
              <a:rPr lang="sv-SE" dirty="0"/>
              <a:t>Tillgång till fältet</a:t>
            </a:r>
          </a:p>
          <a:p>
            <a:pPr lvl="2"/>
            <a:r>
              <a:rPr lang="sv-SE" dirty="0"/>
              <a:t>Verksamhet som medskapare</a:t>
            </a:r>
          </a:p>
          <a:p>
            <a:pPr lvl="2"/>
            <a:r>
              <a:rPr lang="sv-SE" dirty="0"/>
              <a:t>Förstudier/pilotprojekt</a:t>
            </a:r>
          </a:p>
          <a:p>
            <a:r>
              <a:rPr lang="sv-SE" dirty="0"/>
              <a:t>Planering</a:t>
            </a:r>
          </a:p>
          <a:p>
            <a:pPr lvl="1"/>
            <a:r>
              <a:rPr lang="sv-SE" dirty="0"/>
              <a:t>Tillsättning av forskare</a:t>
            </a:r>
          </a:p>
          <a:p>
            <a:pPr lvl="2"/>
            <a:r>
              <a:rPr lang="sv-SE" dirty="0"/>
              <a:t>Ingen forskningstid i tjänster</a:t>
            </a:r>
          </a:p>
          <a:p>
            <a:pPr lvl="2"/>
            <a:r>
              <a:rPr lang="sv-SE" dirty="0"/>
              <a:t>Arbetsplaner </a:t>
            </a:r>
          </a:p>
          <a:p>
            <a:pPr lvl="2"/>
            <a:r>
              <a:rPr lang="sv-SE" dirty="0"/>
              <a:t>Närverk för kompetens i forskargrupp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F0E83E-7728-1A8C-2023-74EB0F9571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Etikprövning</a:t>
            </a:r>
          </a:p>
          <a:p>
            <a:pPr lvl="1"/>
            <a:r>
              <a:rPr lang="sv-SE" dirty="0"/>
              <a:t>Alla projekt där resultat skall publiceras</a:t>
            </a:r>
          </a:p>
          <a:p>
            <a:pPr lvl="1"/>
            <a:r>
              <a:rPr lang="sv-SE" dirty="0"/>
              <a:t>Forskningsplan</a:t>
            </a:r>
          </a:p>
          <a:p>
            <a:pPr lvl="2"/>
            <a:r>
              <a:rPr lang="sv-SE" dirty="0"/>
              <a:t>Syfte och frågeställningar</a:t>
            </a:r>
          </a:p>
        </p:txBody>
      </p:sp>
      <p:pic>
        <p:nvPicPr>
          <p:cNvPr id="1026" name="Picture 2" descr="Bank, Att Sitta, Parkera, Lång, Metall">
            <a:extLst>
              <a:ext uri="{FF2B5EF4-FFF2-40B4-BE49-F238E27FC236}">
                <a16:creationId xmlns:a16="http://schemas.microsoft.com/office/drawing/2014/main" id="{197600BB-A9C9-EB10-6AA1-00AFFFD9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66" y="3066211"/>
            <a:ext cx="2533331" cy="16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42504"/>
      </p:ext>
    </p:extLst>
  </p:cSld>
  <p:clrMapOvr>
    <a:masterClrMapping/>
  </p:clrMapOvr>
</p:sld>
</file>

<file path=ppt/theme/theme1.xml><?xml version="1.0" encoding="utf-8"?>
<a:theme xmlns:a="http://schemas.openxmlformats.org/drawingml/2006/main" name="PPT MDU">
  <a:themeElements>
    <a:clrScheme name="MD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4800"/>
      </a:accent1>
      <a:accent2>
        <a:srgbClr val="00352D"/>
      </a:accent2>
      <a:accent3>
        <a:srgbClr val="FCF4EB"/>
      </a:accent3>
      <a:accent4>
        <a:srgbClr val="FEE9B3"/>
      </a:accent4>
      <a:accent5>
        <a:srgbClr val="94C3BD"/>
      </a:accent5>
      <a:accent6>
        <a:srgbClr val="EFF2F2"/>
      </a:accent6>
      <a:hlink>
        <a:srgbClr val="0563C1"/>
      </a:hlink>
      <a:folHlink>
        <a:srgbClr val="954F72"/>
      </a:folHlink>
    </a:clrScheme>
    <a:fontScheme name="MDU PPT">
      <a:majorFont>
        <a:latin typeface="Franklin Gothic Book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2700">
          <a:solidFill>
            <a:schemeClr val="accent1"/>
          </a:solidFill>
        </a:ln>
      </a:spPr>
      <a:bodyPr wrap="none" rtlCol="0">
        <a:spAutoFit/>
      </a:bodyPr>
      <a:lstStyle>
        <a:defPPr algn="l">
          <a:defRPr sz="1800" dirty="0">
            <a:latin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sign.potx" id="{4D535632-E889-4C40-918D-8A9F06B1ABDA}" vid="{7A379359-8A80-4E17-84A0-9EF77B4DFE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79</TotalTime>
  <Words>59</Words>
  <Application>Microsoft Office PowerPoint</Application>
  <PresentationFormat>Bildspel på skärmen (16:9)</PresentationFormat>
  <Paragraphs>24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</vt:lpstr>
      <vt:lpstr>Franklin Gothic Book</vt:lpstr>
      <vt:lpstr>PPT MDU</vt:lpstr>
      <vt:lpstr>Samverkan i forskning</vt:lpstr>
      <vt:lpstr>Förutsättningar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i forskning med MDU</dc:title>
  <dc:creator>Lena Marmstål Hammar</dc:creator>
  <dc:description>version 0.99</dc:description>
  <cp:lastModifiedBy>Marianne Kiiskilä</cp:lastModifiedBy>
  <cp:revision>2</cp:revision>
  <dcterms:created xsi:type="dcterms:W3CDTF">2024-03-15T12:28:22Z</dcterms:created>
  <dcterms:modified xsi:type="dcterms:W3CDTF">2024-04-09T09:35:54Z</dcterms:modified>
  <cp:version>0.99</cp:version>
</cp:coreProperties>
</file>